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huabhGM0IKmjZybxtIdBdUfsU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8EA3A7-421E-4588-AB1A-2C9439813AB0}">
  <a:tblStyle styleId="{1D8EA3A7-421E-4588-AB1A-2C9439813AB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4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4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4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r>
              <a:rPr lang="ko-KR"/>
              <a:t>/100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15.png"/><Relationship Id="rId6" Type="http://schemas.openxmlformats.org/officeDocument/2006/relationships/image" Target="../media/image42.png"/><Relationship Id="rId7" Type="http://schemas.openxmlformats.org/officeDocument/2006/relationships/image" Target="../media/image7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5" Type="http://schemas.openxmlformats.org/officeDocument/2006/relationships/image" Target="../media/image15.png"/><Relationship Id="rId6" Type="http://schemas.openxmlformats.org/officeDocument/2006/relationships/image" Target="../media/image57.png"/><Relationship Id="rId7" Type="http://schemas.openxmlformats.org/officeDocument/2006/relationships/image" Target="../media/image48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Relationship Id="rId5" Type="http://schemas.openxmlformats.org/officeDocument/2006/relationships/image" Target="../media/image102.png"/><Relationship Id="rId6" Type="http://schemas.openxmlformats.org/officeDocument/2006/relationships/image" Target="../media/image72.png"/><Relationship Id="rId7" Type="http://schemas.openxmlformats.org/officeDocument/2006/relationships/image" Target="../media/image67.png"/><Relationship Id="rId8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05.png"/><Relationship Id="rId6" Type="http://schemas.openxmlformats.org/officeDocument/2006/relationships/image" Target="../media/image22.png"/><Relationship Id="rId7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80.png"/><Relationship Id="rId8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2.png"/><Relationship Id="rId6" Type="http://schemas.openxmlformats.org/officeDocument/2006/relationships/image" Target="../media/image99.png"/><Relationship Id="rId7" Type="http://schemas.openxmlformats.org/officeDocument/2006/relationships/image" Target="../media/image96.png"/><Relationship Id="rId8" Type="http://schemas.openxmlformats.org/officeDocument/2006/relationships/image" Target="../media/image7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2.jp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5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95.png"/><Relationship Id="rId7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9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06.png"/><Relationship Id="rId7" Type="http://schemas.openxmlformats.org/officeDocument/2006/relationships/image" Target="../media/image8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49.png"/><Relationship Id="rId6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DiPSad14e565VrIqHGH2t1EsBQAIMVC/view" TargetMode="External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0.jp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8.png"/><Relationship Id="rId8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EF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8382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016000" y="1981200"/>
            <a:ext cx="12928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값 예측을 통한 투자자 추천 시스템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54100" y="1397000"/>
            <a:ext cx="638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2024 FINAL PROJECT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8382000" y="7861300"/>
            <a:ext cx="8864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 이름</a:t>
            </a: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구성원</a:t>
            </a: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노재민, 김은지, 김하늘, 문태완, 박찬우, 유지원</a:t>
            </a:r>
            <a:endParaRPr b="0" i="0" sz="2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0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pic>
        <p:nvPicPr>
          <p:cNvPr id="353" name="Google Shape;3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004300" y="8661400"/>
            <a:ext cx="82677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0"/>
          <p:cNvSpPr txBox="1"/>
          <p:nvPr/>
        </p:nvSpPr>
        <p:spPr>
          <a:xfrm>
            <a:off x="9055099" y="4178300"/>
            <a:ext cx="8173359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600" u="none" strike="noStrike">
                <a:solidFill>
                  <a:srgbClr val="556EF2"/>
                </a:solidFill>
                <a:latin typeface="Arial"/>
                <a:ea typeface="Arial"/>
                <a:cs typeface="Arial"/>
                <a:sym typeface="Arial"/>
              </a:rPr>
              <a:t>배경 요인 1 –  한국ESG기준원의 ESG 평가 기준이 난해함 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9067800" y="4813300"/>
            <a:ext cx="8363857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한국ESG기준원이 제시하는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평가 기준이 매우 많으며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산식에 대한 추정 데이터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도 있기 때문에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기준이 난해함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004300" y="6184900"/>
            <a:ext cx="8267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004300" y="3721100"/>
            <a:ext cx="82677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0"/>
          <p:cNvSpPr txBox="1"/>
          <p:nvPr/>
        </p:nvSpPr>
        <p:spPr>
          <a:xfrm>
            <a:off x="9055099" y="6616700"/>
            <a:ext cx="8204201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556EF2"/>
                </a:solidFill>
                <a:latin typeface="Arial"/>
                <a:ea typeface="Arial"/>
                <a:cs typeface="Arial"/>
                <a:sym typeface="Arial"/>
              </a:rPr>
              <a:t> 배경 요인 2 – 평가 주기가 1년으로 긴 평가 기간을 나타냄 </a:t>
            </a:r>
            <a:endParaRPr/>
          </a:p>
        </p:txBody>
      </p:sp>
      <p:sp>
        <p:nvSpPr>
          <p:cNvPr id="360" name="Google Shape;360;p10"/>
          <p:cNvSpPr txBox="1"/>
          <p:nvPr/>
        </p:nvSpPr>
        <p:spPr>
          <a:xfrm>
            <a:off x="9067800" y="7251700"/>
            <a:ext cx="8160658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평가 완료까지 약 1년이 소요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되어, 평가 시점과 공시 사이에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시간 차이가 발생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하여 최신성이 저하되는 문제를 초래함.</a:t>
            </a:r>
            <a:endParaRPr/>
          </a:p>
        </p:txBody>
      </p:sp>
      <p:sp>
        <p:nvSpPr>
          <p:cNvPr id="361" name="Google Shape;361;p10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G 분석: 왜 갑자기 중요해졌을까? ESG의 배경과 현황" id="362" name="Google Shape;3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1600" y="3576303"/>
            <a:ext cx="6439354" cy="521719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0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배경 요인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365" name="Google Shape;365;p10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655" y="3415175"/>
            <a:ext cx="6556202" cy="321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1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1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377" name="Google Shape;377;p11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1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1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평가 기준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1"/>
          <p:cNvGrpSpPr/>
          <p:nvPr/>
        </p:nvGrpSpPr>
        <p:grpSpPr>
          <a:xfrm>
            <a:off x="7645400" y="1181100"/>
            <a:ext cx="9486900" cy="6781800"/>
            <a:chOff x="7664450" y="1257300"/>
            <a:chExt cx="9779000" cy="6712194"/>
          </a:xfrm>
        </p:grpSpPr>
        <p:pic>
          <p:nvPicPr>
            <p:cNvPr id="381" name="Google Shape;381;p11"/>
            <p:cNvPicPr preferRelativeResize="0"/>
            <p:nvPr/>
          </p:nvPicPr>
          <p:blipFill rotWithShape="1">
            <a:blip r:embed="rId6">
              <a:alphaModFix/>
            </a:blip>
            <a:srcRect b="3681" l="0" r="949" t="1"/>
            <a:stretch/>
          </p:blipFill>
          <p:spPr>
            <a:xfrm>
              <a:off x="7772400" y="5638800"/>
              <a:ext cx="9486900" cy="226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1"/>
            <p:cNvPicPr preferRelativeResize="0"/>
            <p:nvPr/>
          </p:nvPicPr>
          <p:blipFill rotWithShape="1">
            <a:blip r:embed="rId7">
              <a:alphaModFix/>
            </a:blip>
            <a:srcRect b="2662" l="0" r="0" t="35896"/>
            <a:stretch/>
          </p:blipFill>
          <p:spPr>
            <a:xfrm>
              <a:off x="7664450" y="1257300"/>
              <a:ext cx="9779000" cy="4424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11"/>
            <p:cNvSpPr/>
            <p:nvPr/>
          </p:nvSpPr>
          <p:spPr>
            <a:xfrm>
              <a:off x="7704844" y="1257300"/>
              <a:ext cx="9654277" cy="6712194"/>
            </a:xfrm>
            <a:prstGeom prst="roundRect">
              <a:avLst>
                <a:gd fmla="val 3291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1"/>
          <p:cNvSpPr txBox="1"/>
          <p:nvPr/>
        </p:nvSpPr>
        <p:spPr>
          <a:xfrm>
            <a:off x="2075624" y="8225535"/>
            <a:ext cx="14897926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한국 ESG 기준원에서 제시하는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평가기준이 매우 많으며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기존 원천데이터를 기반으로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산식에 의한 추정된 데이터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도 있기 때문에 기준이 애매함.</a:t>
            </a:r>
            <a:endParaRPr/>
          </a:p>
        </p:txBody>
      </p:sp>
      <p:pic>
        <p:nvPicPr>
          <p:cNvPr descr="체크 " id="385" name="Google Shape;38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1"/>
          <p:cNvSpPr txBox="1"/>
          <p:nvPr/>
        </p:nvSpPr>
        <p:spPr>
          <a:xfrm>
            <a:off x="1927120" y="6780029"/>
            <a:ext cx="5322126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절대평가로 등급별 점수 기준에 따라 등급 분류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1016000" y="7047348"/>
            <a:ext cx="762000" cy="51208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1000">
                <a:schemeClr val="lt1"/>
              </a:gs>
              <a:gs pos="84000">
                <a:srgbClr val="92CCDC"/>
              </a:gs>
              <a:gs pos="100000">
                <a:srgbClr val="92CCD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채용 정보】 한국ESG기준원, (주)한국경영인증원, 태평양물산(주) &lt; ESG 채용 &lt; 업계소식 &lt; 기사본문 - IMPACT  ON(임팩트온)" id="388" name="Google Shape;38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84573" y="7270839"/>
            <a:ext cx="2032000" cy="58875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89" name="Google Shape;389;p11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2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2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398" name="Google Shape;398;p12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2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평가 주기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2"/>
          <p:cNvSpPr/>
          <p:nvPr/>
        </p:nvSpPr>
        <p:spPr>
          <a:xfrm>
            <a:off x="12098215" y="1168400"/>
            <a:ext cx="5122985" cy="802621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2"/>
          <p:cNvSpPr/>
          <p:nvPr/>
        </p:nvSpPr>
        <p:spPr>
          <a:xfrm>
            <a:off x="12332776" y="1361519"/>
            <a:ext cx="2156847" cy="6604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평가 주기</a:t>
            </a:r>
            <a:endParaRPr/>
          </a:p>
        </p:txBody>
      </p:sp>
      <p:sp>
        <p:nvSpPr>
          <p:cNvPr id="403" name="Google Shape;403;p12"/>
          <p:cNvSpPr txBox="1"/>
          <p:nvPr/>
        </p:nvSpPr>
        <p:spPr>
          <a:xfrm>
            <a:off x="12386507" y="2171700"/>
            <a:ext cx="4148893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3월 - 9월 :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지배 구조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평가 수행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6월 - 9월 :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사회 / 환경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평가 수행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10월 : ESG 기준 위원회 개최 및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등급 부여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11월 : 시상식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12월 : 평가 모델 개정</a:t>
            </a:r>
            <a:endParaRPr/>
          </a:p>
        </p:txBody>
      </p:sp>
      <p:sp>
        <p:nvSpPr>
          <p:cNvPr id="404" name="Google Shape;404;p12"/>
          <p:cNvSpPr/>
          <p:nvPr/>
        </p:nvSpPr>
        <p:spPr>
          <a:xfrm>
            <a:off x="12332776" y="4533900"/>
            <a:ext cx="2399224" cy="6604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평가 주기의 단점</a:t>
            </a:r>
            <a:endParaRPr/>
          </a:p>
        </p:txBody>
      </p:sp>
      <p:sp>
        <p:nvSpPr>
          <p:cNvPr id="405" name="Google Shape;405;p12"/>
          <p:cNvSpPr txBox="1"/>
          <p:nvPr/>
        </p:nvSpPr>
        <p:spPr>
          <a:xfrm>
            <a:off x="12499680" y="5270500"/>
            <a:ext cx="4543720" cy="3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 평가 기간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평가 완료 까지 1년이 소요되어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신속한 대응이 어려움.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최신성 부족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평가 시점과 공시 사이에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시간차가 발생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 데이터 최신성 저하.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지속적 모니터링 부족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실시간으로 ESG 성과를 모니터링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하기 어려움.</a:t>
            </a:r>
            <a:endParaRPr/>
          </a:p>
        </p:txBody>
      </p:sp>
      <p:pic>
        <p:nvPicPr>
          <p:cNvPr id="406" name="Google Shape;40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3252323"/>
            <a:ext cx="10923953" cy="544605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채용 정보】 한국ESG기준원, (주)한국경영인증원, 태평양물산(주) &lt; ESG 채용 &lt; 업계소식 &lt; 기사본문 - IMPACT  ON(임팩트온)" id="407" name="Google Shape;40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300" y="7948655"/>
            <a:ext cx="2032000" cy="58875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08" name="Google Shape;40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5145" y="5459538"/>
            <a:ext cx="148064" cy="18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8086" y="6805636"/>
            <a:ext cx="148064" cy="18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9245" y="8158085"/>
            <a:ext cx="148064" cy="1825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2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3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3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421" name="Google Shape;421;p13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3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종합 등급 설정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3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3"/>
          <p:cNvGrpSpPr/>
          <p:nvPr/>
        </p:nvGrpSpPr>
        <p:grpSpPr>
          <a:xfrm>
            <a:off x="3452265" y="4339671"/>
            <a:ext cx="1610692" cy="2175429"/>
            <a:chOff x="3568924" y="2946400"/>
            <a:chExt cx="1797733" cy="2428049"/>
          </a:xfrm>
        </p:grpSpPr>
        <p:sp>
          <p:nvSpPr>
            <p:cNvPr id="425" name="Google Shape;425;p13"/>
            <p:cNvSpPr txBox="1"/>
            <p:nvPr/>
          </p:nvSpPr>
          <p:spPr>
            <a:xfrm>
              <a:off x="3922813" y="4759769"/>
              <a:ext cx="1089954" cy="614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strike="noStrike">
                  <a:solidFill>
                    <a:srgbClr val="E36C09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 b="0" i="0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68924" y="2946400"/>
              <a:ext cx="1797733" cy="1797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13"/>
          <p:cNvGrpSpPr/>
          <p:nvPr/>
        </p:nvGrpSpPr>
        <p:grpSpPr>
          <a:xfrm>
            <a:off x="6366833" y="4520471"/>
            <a:ext cx="1329367" cy="1960832"/>
            <a:chOff x="7809970" y="2555601"/>
            <a:chExt cx="1483738" cy="2188532"/>
          </a:xfrm>
        </p:grpSpPr>
        <p:sp>
          <p:nvSpPr>
            <p:cNvPr id="428" name="Google Shape;428;p13"/>
            <p:cNvSpPr txBox="1"/>
            <p:nvPr/>
          </p:nvSpPr>
          <p:spPr>
            <a:xfrm>
              <a:off x="7991095" y="4129453"/>
              <a:ext cx="1121487" cy="614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strike="noStrike">
                  <a:solidFill>
                    <a:srgbClr val="E36C09"/>
                  </a:solidFill>
                  <a:latin typeface="Arial"/>
                  <a:ea typeface="Arial"/>
                  <a:cs typeface="Arial"/>
                  <a:sym typeface="Arial"/>
                </a:rPr>
                <a:t>사회</a:t>
              </a:r>
              <a:endParaRPr b="0" i="0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ocial media marketing" id="429" name="Google Shape;429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09970" y="2555601"/>
              <a:ext cx="1483738" cy="14837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13"/>
          <p:cNvGrpSpPr/>
          <p:nvPr/>
        </p:nvGrpSpPr>
        <p:grpSpPr>
          <a:xfrm>
            <a:off x="4945319" y="6667500"/>
            <a:ext cx="1518593" cy="2067335"/>
            <a:chOff x="11406079" y="2731755"/>
            <a:chExt cx="1694938" cy="2307402"/>
          </a:xfrm>
        </p:grpSpPr>
        <p:sp>
          <p:nvSpPr>
            <p:cNvPr id="431" name="Google Shape;431;p13"/>
            <p:cNvSpPr txBox="1"/>
            <p:nvPr/>
          </p:nvSpPr>
          <p:spPr>
            <a:xfrm>
              <a:off x="11506555" y="4424477"/>
              <a:ext cx="1493986" cy="614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strike="noStrike">
                  <a:solidFill>
                    <a:srgbClr val="E36C09"/>
                  </a:solidFill>
                  <a:latin typeface="Arial"/>
                  <a:ea typeface="Arial"/>
                  <a:cs typeface="Arial"/>
                  <a:sym typeface="Arial"/>
                </a:rPr>
                <a:t>지배구조</a:t>
              </a:r>
              <a:endParaRPr b="0" i="0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정부 " id="432" name="Google Shape;432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406079" y="2731755"/>
              <a:ext cx="1694938" cy="1694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13"/>
          <p:cNvSpPr/>
          <p:nvPr/>
        </p:nvSpPr>
        <p:spPr>
          <a:xfrm>
            <a:off x="2839333" y="3261174"/>
            <a:ext cx="5695067" cy="5695067"/>
          </a:xfrm>
          <a:prstGeom prst="ellipse">
            <a:avLst/>
          </a:prstGeom>
          <a:noFill/>
          <a:ln cap="flat" cmpd="thinThick" w="50800">
            <a:solidFill>
              <a:srgbClr val="C2D5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4693808" y="3705913"/>
            <a:ext cx="1984353" cy="328042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AF1DD">
                  <a:alpha val="55686"/>
                </a:srgbClr>
              </a:gs>
              <a:gs pos="2000">
                <a:srgbClr val="EAF1DD">
                  <a:alpha val="55686"/>
                </a:srgbClr>
              </a:gs>
              <a:gs pos="74000">
                <a:srgbClr val="EAF1DD">
                  <a:alpha val="95686"/>
                </a:srgbClr>
              </a:gs>
              <a:gs pos="83000">
                <a:srgbClr val="EAF1DD">
                  <a:alpha val="95686"/>
                </a:srgbClr>
              </a:gs>
              <a:gs pos="100000">
                <a:srgbClr val="EAF1DD">
                  <a:alpha val="77647"/>
                </a:srgbClr>
              </a:gs>
            </a:gsLst>
            <a:lin ang="5400000" scaled="0"/>
          </a:gradFill>
          <a:ln>
            <a:noFill/>
          </a:ln>
          <a:effectLst>
            <a:outerShdw blurRad="152400" rotWithShape="0" algn="tl" dir="2700000" dist="38100">
              <a:srgbClr val="000000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F6128"/>
                </a:solidFill>
                <a:latin typeface="Arial"/>
                <a:ea typeface="Arial"/>
                <a:cs typeface="Arial"/>
                <a:sym typeface="Arial"/>
              </a:rPr>
              <a:t>기존 ESG</a:t>
            </a:r>
            <a:endParaRPr/>
          </a:p>
        </p:txBody>
      </p:sp>
      <p:grpSp>
        <p:nvGrpSpPr>
          <p:cNvPr id="435" name="Google Shape;435;p13"/>
          <p:cNvGrpSpPr/>
          <p:nvPr/>
        </p:nvGrpSpPr>
        <p:grpSpPr>
          <a:xfrm>
            <a:off x="9714912" y="4475447"/>
            <a:ext cx="2435034" cy="2115853"/>
            <a:chOff x="3327400" y="3814952"/>
            <a:chExt cx="2717800" cy="2361554"/>
          </a:xfrm>
        </p:grpSpPr>
        <p:pic>
          <p:nvPicPr>
            <p:cNvPr descr="성장 " id="436" name="Google Shape;436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26200" y="3814952"/>
              <a:ext cx="1572863" cy="157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13"/>
            <p:cNvSpPr txBox="1"/>
            <p:nvPr/>
          </p:nvSpPr>
          <p:spPr>
            <a:xfrm>
              <a:off x="3327400" y="5561826"/>
              <a:ext cx="2717800" cy="614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E36C09"/>
                  </a:solidFill>
                  <a:latin typeface="Arial"/>
                  <a:ea typeface="Arial"/>
                  <a:cs typeface="Arial"/>
                  <a:sym typeface="Arial"/>
                </a:rPr>
                <a:t>성장성</a:t>
              </a:r>
              <a:endParaRPr b="0" i="0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13"/>
          <p:cNvGrpSpPr/>
          <p:nvPr/>
        </p:nvGrpSpPr>
        <p:grpSpPr>
          <a:xfrm>
            <a:off x="12664256" y="4180513"/>
            <a:ext cx="2435033" cy="2388940"/>
            <a:chOff x="12024827" y="3510152"/>
            <a:chExt cx="2717800" cy="2666354"/>
          </a:xfrm>
        </p:grpSpPr>
        <p:pic>
          <p:nvPicPr>
            <p:cNvPr id="439" name="Google Shape;439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268200" y="3510152"/>
              <a:ext cx="2231054" cy="2231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3"/>
            <p:cNvSpPr txBox="1"/>
            <p:nvPr/>
          </p:nvSpPr>
          <p:spPr>
            <a:xfrm>
              <a:off x="12024827" y="5561826"/>
              <a:ext cx="2717800" cy="614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strike="noStrike">
                  <a:solidFill>
                    <a:srgbClr val="E36C09"/>
                  </a:solidFill>
                  <a:latin typeface="Arial"/>
                  <a:ea typeface="Arial"/>
                  <a:cs typeface="Arial"/>
                  <a:sym typeface="Arial"/>
                </a:rPr>
                <a:t>재무제표</a:t>
              </a:r>
              <a:endParaRPr b="0" i="0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3"/>
          <p:cNvSpPr/>
          <p:nvPr/>
        </p:nvSpPr>
        <p:spPr>
          <a:xfrm>
            <a:off x="9697333" y="3261174"/>
            <a:ext cx="5695067" cy="5695067"/>
          </a:xfrm>
          <a:prstGeom prst="ellipse">
            <a:avLst/>
          </a:prstGeom>
          <a:noFill/>
          <a:ln cap="flat" cmpd="thinThick" w="50800">
            <a:solidFill>
              <a:srgbClr val="3185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/>
          <p:nvPr/>
        </p:nvSpPr>
        <p:spPr>
          <a:xfrm>
            <a:off x="11611559" y="3705914"/>
            <a:ext cx="1984353" cy="328042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2CCDC"/>
              </a:gs>
              <a:gs pos="2000">
                <a:srgbClr val="92CCDC"/>
              </a:gs>
              <a:gs pos="74000">
                <a:srgbClr val="92CCDC"/>
              </a:gs>
              <a:gs pos="83000">
                <a:srgbClr val="92CCDC"/>
              </a:gs>
              <a:gs pos="100000">
                <a:srgbClr val="92CCDC"/>
              </a:gs>
            </a:gsLst>
            <a:lin ang="5400000" scaled="0"/>
          </a:gradFill>
          <a:ln>
            <a:noFill/>
          </a:ln>
          <a:effectLst>
            <a:outerShdw blurRad="152400" rotWithShape="0" algn="tl" dir="2700000" dist="38100">
              <a:srgbClr val="000000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rPr>
              <a:t>추가 지표</a:t>
            </a:r>
            <a:endParaRPr sz="1800">
              <a:solidFill>
                <a:srgbClr val="2058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13"/>
          <p:cNvGrpSpPr/>
          <p:nvPr/>
        </p:nvGrpSpPr>
        <p:grpSpPr>
          <a:xfrm>
            <a:off x="10545561" y="6743700"/>
            <a:ext cx="3930314" cy="1200330"/>
            <a:chOff x="10875566" y="6830340"/>
            <a:chExt cx="4386719" cy="1339717"/>
          </a:xfrm>
        </p:grpSpPr>
        <p:sp>
          <p:nvSpPr>
            <p:cNvPr id="444" name="Google Shape;444;p13"/>
            <p:cNvSpPr txBox="1"/>
            <p:nvPr/>
          </p:nvSpPr>
          <p:spPr>
            <a:xfrm>
              <a:off x="10875566" y="6830340"/>
              <a:ext cx="4386719" cy="1339717"/>
            </a:xfrm>
            <a:prstGeom prst="rect">
              <a:avLst/>
            </a:prstGeom>
            <a:noFill/>
            <a:ln cap="flat" cmpd="sng" w="34925">
              <a:solidFill>
                <a:srgbClr val="538CD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(SCIE 논문) 인적자원에 대한 투자 성장에 대해 살펴볼 필요성</a:t>
              </a:r>
              <a:endPara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저자: - Shahzad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출판 연도: 2016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(SCIE  논문) Slack Resources Theory(여유자원이론)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저자: -</a:t>
              </a: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Chams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출판 연도: 2021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14523994" y="7857887"/>
              <a:ext cx="697627" cy="261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AEAFB1"/>
                  </a:solidFill>
                  <a:latin typeface="Arial"/>
                  <a:ea typeface="Arial"/>
                  <a:cs typeface="Arial"/>
                  <a:sym typeface="Arial"/>
                </a:rPr>
                <a:t>참고논문</a:t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514600" y="3078542"/>
            <a:ext cx="13258800" cy="6071632"/>
          </a:xfrm>
          <a:prstGeom prst="roundRect">
            <a:avLst>
              <a:gd fmla="val 7099" name="adj"/>
            </a:avLst>
          </a:prstGeom>
          <a:noFill/>
          <a:ln cap="flat" cmpd="sng" w="47625">
            <a:solidFill>
              <a:srgbClr val="92E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8155291" y="2717734"/>
            <a:ext cx="1921151" cy="6805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47625">
            <a:solidFill>
              <a:srgbClr val="92E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종합 등급</a:t>
            </a:r>
            <a:endParaRPr/>
          </a:p>
        </p:txBody>
      </p:sp>
      <p:sp>
        <p:nvSpPr>
          <p:cNvPr id="448" name="Google Shape;448;p13"/>
          <p:cNvSpPr/>
          <p:nvPr/>
        </p:nvSpPr>
        <p:spPr>
          <a:xfrm>
            <a:off x="8658666" y="5722243"/>
            <a:ext cx="914400" cy="914400"/>
          </a:xfrm>
          <a:prstGeom prst="mathPlus">
            <a:avLst>
              <a:gd fmla="val 23520" name="adj1"/>
            </a:avLst>
          </a:prstGeom>
          <a:solidFill>
            <a:srgbClr val="92E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9" name="Google Shape;449;p13"/>
          <p:cNvGrpSpPr/>
          <p:nvPr/>
        </p:nvGrpSpPr>
        <p:grpSpPr>
          <a:xfrm>
            <a:off x="7916388" y="2416722"/>
            <a:ext cx="645043" cy="548472"/>
            <a:chOff x="11702853" y="-1151642"/>
            <a:chExt cx="645043" cy="548472"/>
          </a:xfrm>
        </p:grpSpPr>
        <p:pic>
          <p:nvPicPr>
            <p:cNvPr descr="별 " id="450" name="Google Shape;450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1077536">
              <a:off x="11737952" y="-1110286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별 " id="451" name="Google Shape;451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1077536">
              <a:off x="12000779" y="-1023342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별 " id="452" name="Google Shape;452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1077536">
              <a:off x="11737953" y="-921499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4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2183765" y="5522145"/>
            <a:ext cx="27178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자연 환경의 보존 및 보호</a:t>
            </a:r>
            <a:endParaRPr b="0" i="0" sz="2000" u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4"/>
          <p:cNvSpPr txBox="1"/>
          <p:nvPr/>
        </p:nvSpPr>
        <p:spPr>
          <a:xfrm>
            <a:off x="7058248" y="5522145"/>
            <a:ext cx="448818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직원, 공급망, 고객 및 커뮤니티와의 관계</a:t>
            </a:r>
            <a:endParaRPr b="0" i="0" sz="2000" u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4"/>
          <p:cNvSpPr txBox="1"/>
          <p:nvPr/>
        </p:nvSpPr>
        <p:spPr>
          <a:xfrm>
            <a:off x="12243212" y="5522145"/>
            <a:ext cx="508254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회사 리더십, 위험 통제 및 주주관리에 대한 표준</a:t>
            </a:r>
            <a:endParaRPr b="0" i="0" sz="2000" u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294" y="3698425"/>
            <a:ext cx="1797733" cy="1797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media marketing" id="465" name="Google Shape;4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2131" y="3870733"/>
            <a:ext cx="1483738" cy="1483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정부 " id="466" name="Google Shape;46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78287" y="3765133"/>
            <a:ext cx="1694938" cy="169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4260850" y="5824405"/>
            <a:ext cx="4432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678670" y="5824405"/>
            <a:ext cx="4432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4"/>
          <p:cNvSpPr txBox="1"/>
          <p:nvPr/>
        </p:nvSpPr>
        <p:spPr>
          <a:xfrm>
            <a:off x="2562064" y="3014236"/>
            <a:ext cx="1852311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b="0" i="0" sz="2400" u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6899910" y="3038025"/>
            <a:ext cx="448818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/>
          </a:p>
        </p:txBody>
      </p:sp>
      <p:sp>
        <p:nvSpPr>
          <p:cNvPr id="471" name="Google Shape;471;p14"/>
          <p:cNvSpPr txBox="1"/>
          <p:nvPr/>
        </p:nvSpPr>
        <p:spPr>
          <a:xfrm>
            <a:off x="12384486" y="3012625"/>
            <a:ext cx="508254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Governance</a:t>
            </a:r>
            <a:endParaRPr sz="2400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4"/>
          <p:cNvSpPr txBox="1"/>
          <p:nvPr/>
        </p:nvSpPr>
        <p:spPr>
          <a:xfrm>
            <a:off x="1440688" y="6365425"/>
            <a:ext cx="4597400" cy="304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온실가스 매출량 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물 사용량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폐기물 관리 정책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생물다양성에 미치는 영향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4"/>
          <p:cNvSpPr txBox="1"/>
          <p:nvPr/>
        </p:nvSpPr>
        <p:spPr>
          <a:xfrm>
            <a:off x="7034530" y="6365425"/>
            <a:ext cx="4597400" cy="304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인력 다양성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동일 임금 정책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건강 및 안전 정책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12776708" y="6365425"/>
            <a:ext cx="4597400" cy="304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이사회 구조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경영진 보상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조세 전략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4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476" name="Google Shape;476;p14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4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기존 ESG</a:t>
            </a:r>
            <a:endParaRPr/>
          </a:p>
        </p:txBody>
      </p:sp>
      <p:sp>
        <p:nvSpPr>
          <p:cNvPr id="478" name="Google Shape;478;p14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5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성장 " id="486" name="Google Shape;4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6200" y="3814952"/>
            <a:ext cx="1572863" cy="157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68200" y="3510152"/>
            <a:ext cx="2231054" cy="223105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5"/>
          <p:cNvSpPr txBox="1"/>
          <p:nvPr/>
        </p:nvSpPr>
        <p:spPr>
          <a:xfrm>
            <a:off x="2895600" y="2978363"/>
            <a:ext cx="35814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Growth potential</a:t>
            </a:r>
            <a:endParaRPr/>
          </a:p>
        </p:txBody>
      </p:sp>
      <p:sp>
        <p:nvSpPr>
          <p:cNvPr id="489" name="Google Shape;489;p15"/>
          <p:cNvSpPr txBox="1"/>
          <p:nvPr/>
        </p:nvSpPr>
        <p:spPr>
          <a:xfrm>
            <a:off x="11706471" y="2989452"/>
            <a:ext cx="3381129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Financial Statements</a:t>
            </a:r>
            <a:endParaRPr/>
          </a:p>
        </p:txBody>
      </p:sp>
      <p:pic>
        <p:nvPicPr>
          <p:cNvPr id="490" name="Google Shape;49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6946900" y="5790143"/>
            <a:ext cx="4432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5"/>
          <p:cNvSpPr txBox="1"/>
          <p:nvPr/>
        </p:nvSpPr>
        <p:spPr>
          <a:xfrm>
            <a:off x="3327400" y="5561826"/>
            <a:ext cx="27178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성장성</a:t>
            </a:r>
            <a:endParaRPr b="0" i="0" sz="2000" u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5"/>
          <p:cNvSpPr txBox="1"/>
          <p:nvPr/>
        </p:nvSpPr>
        <p:spPr>
          <a:xfrm>
            <a:off x="12024827" y="5561826"/>
            <a:ext cx="2717800" cy="61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재무제표</a:t>
            </a:r>
            <a:endParaRPr b="0" i="0" sz="2000" u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5"/>
          <p:cNvSpPr txBox="1"/>
          <p:nvPr/>
        </p:nvSpPr>
        <p:spPr>
          <a:xfrm>
            <a:off x="2387600" y="6286501"/>
            <a:ext cx="4597400" cy="304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총 외국인 지분율변화율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조직의 변화율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영업이익률_상승률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매출액_상승률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5"/>
          <p:cNvSpPr txBox="1"/>
          <p:nvPr/>
        </p:nvSpPr>
        <p:spPr>
          <a:xfrm>
            <a:off x="11098335" y="6289225"/>
            <a:ext cx="4597400" cy="304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자본총계 및 자산총계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직원 수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시가총액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5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496" name="Google Shape;496;p15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5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예측을 위한 추가 지표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5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5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6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6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02. 분석배경 및 목적</a:t>
            </a:r>
            <a:endParaRPr/>
          </a:p>
        </p:txBody>
      </p:sp>
      <p:sp>
        <p:nvSpPr>
          <p:cNvPr id="508" name="Google Shape;508;p16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100" y="40005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6616700" y="6273800"/>
            <a:ext cx="5105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016000" y="3721100"/>
            <a:ext cx="16243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6"/>
          <p:cNvSpPr txBox="1"/>
          <p:nvPr/>
        </p:nvSpPr>
        <p:spPr>
          <a:xfrm>
            <a:off x="1130300" y="4089400"/>
            <a:ext cx="36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13" name="Google Shape;513;p16"/>
          <p:cNvSpPr txBox="1"/>
          <p:nvPr/>
        </p:nvSpPr>
        <p:spPr>
          <a:xfrm>
            <a:off x="1041400" y="4762500"/>
            <a:ext cx="7405914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556EF2"/>
                </a:solidFill>
                <a:latin typeface="Arial"/>
                <a:ea typeface="Arial"/>
                <a:cs typeface="Arial"/>
                <a:sym typeface="Arial"/>
              </a:rPr>
              <a:t>수집 가능한 정량적 데이터기반으로 ESG 값 예측 모델 개발</a:t>
            </a:r>
            <a:endParaRPr b="1" sz="2600">
              <a:solidFill>
                <a:srgbClr val="556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6"/>
          <p:cNvSpPr txBox="1"/>
          <p:nvPr/>
        </p:nvSpPr>
        <p:spPr>
          <a:xfrm>
            <a:off x="914400" y="6286500"/>
            <a:ext cx="7717589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요소와 재무제표 데이터를 통합하여 기업의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ESG 성과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예측할 수 있는 모델을 개발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이 모델은 기업의 재무 상태와 ESG 지표 간의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상관관계를 분석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하여 미래의 ESG 성과를 예측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0100" y="4000500"/>
            <a:ext cx="5207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6"/>
          <p:cNvSpPr txBox="1"/>
          <p:nvPr/>
        </p:nvSpPr>
        <p:spPr>
          <a:xfrm>
            <a:off x="9766300" y="4089400"/>
            <a:ext cx="3683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17" name="Google Shape;517;p16"/>
          <p:cNvSpPr txBox="1"/>
          <p:nvPr/>
        </p:nvSpPr>
        <p:spPr>
          <a:xfrm>
            <a:off x="9677400" y="4762500"/>
            <a:ext cx="6713764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556EF2"/>
                </a:solidFill>
                <a:latin typeface="Arial"/>
                <a:ea typeface="Arial"/>
                <a:cs typeface="Arial"/>
                <a:sym typeface="Arial"/>
              </a:rPr>
              <a:t>투자자들이 쉽게 접근할 수 있는 인터페이스 제공</a:t>
            </a:r>
            <a:endParaRPr b="1" sz="2600">
              <a:solidFill>
                <a:srgbClr val="556E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용자 인터페이스 " id="518" name="Google Shape;51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40100" y="7962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예측 차트 " id="519" name="Google Shape;51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2329" y="79629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6"/>
          <p:cNvSpPr txBox="1"/>
          <p:nvPr/>
        </p:nvSpPr>
        <p:spPr>
          <a:xfrm>
            <a:off x="9525000" y="6057900"/>
            <a:ext cx="7848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예측된 ESG 값을  활용해 투자자에게 맞춤형 투자 추천 제공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투자자들이 쉽게 접근하고 사용할 수 있는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사용자 친화적인 인터페이스(streamlit)</a:t>
            </a:r>
            <a:r>
              <a:rPr lang="ko-K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6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/>
          </a:p>
        </p:txBody>
      </p:sp>
      <p:sp>
        <p:nvSpPr>
          <p:cNvPr id="523" name="Google Shape;523;p16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"/>
          <p:cNvSpPr/>
          <p:nvPr/>
        </p:nvSpPr>
        <p:spPr>
          <a:xfrm>
            <a:off x="7001271" y="1274211"/>
            <a:ext cx="10216927" cy="788478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7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532" name="Google Shape;532;p17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수집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535" name="Google Shape;535;p17"/>
          <p:cNvSpPr/>
          <p:nvPr/>
        </p:nvSpPr>
        <p:spPr>
          <a:xfrm flipH="1">
            <a:off x="8460588" y="1603484"/>
            <a:ext cx="3416427" cy="432945"/>
          </a:xfrm>
          <a:prstGeom prst="round2SameRect">
            <a:avLst>
              <a:gd fmla="val 21208" name="adj1"/>
              <a:gd fmla="val 0" name="adj2"/>
            </a:avLst>
          </a:prstGeom>
          <a:solidFill>
            <a:srgbClr val="71A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수집 현황</a:t>
            </a:r>
            <a:endParaRPr/>
          </a:p>
        </p:txBody>
      </p:sp>
      <p:grpSp>
        <p:nvGrpSpPr>
          <p:cNvPr id="536" name="Google Shape;536;p17"/>
          <p:cNvGrpSpPr/>
          <p:nvPr/>
        </p:nvGrpSpPr>
        <p:grpSpPr>
          <a:xfrm>
            <a:off x="8611032" y="2517136"/>
            <a:ext cx="3265983" cy="2631313"/>
            <a:chOff x="7927482" y="2319681"/>
            <a:chExt cx="3777644" cy="2673835"/>
          </a:xfrm>
        </p:grpSpPr>
        <p:sp>
          <p:nvSpPr>
            <p:cNvPr id="537" name="Google Shape;537;p17"/>
            <p:cNvSpPr/>
            <p:nvPr/>
          </p:nvSpPr>
          <p:spPr>
            <a:xfrm>
              <a:off x="8613282" y="2319681"/>
              <a:ext cx="3091844" cy="2673835"/>
            </a:xfrm>
            <a:prstGeom prst="roundRect">
              <a:avLst>
                <a:gd fmla="val 7168" name="adj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7927482" y="3923031"/>
              <a:ext cx="968862" cy="766885"/>
            </a:xfrm>
            <a:prstGeom prst="leftArrow">
              <a:avLst>
                <a:gd fmla="val 65898" name="adj1"/>
                <a:gd fmla="val 52981" name="adj2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 rot="-5400000">
              <a:off x="8002441" y="2477940"/>
              <a:ext cx="723706" cy="797412"/>
            </a:xfrm>
            <a:prstGeom prst="flowChartManualOperation">
              <a:avLst/>
            </a:prstGeom>
            <a:gradFill>
              <a:gsLst>
                <a:gs pos="0">
                  <a:srgbClr val="DCDCDC">
                    <a:alpha val="0"/>
                  </a:srgbClr>
                </a:gs>
                <a:gs pos="74000">
                  <a:srgbClr val="DCDCDC"/>
                </a:gs>
                <a:gs pos="83000">
                  <a:srgbClr val="DCDCDC"/>
                </a:gs>
                <a:gs pos="100000">
                  <a:srgbClr val="DCDCD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9390705" y="2837989"/>
            <a:ext cx="2299547" cy="76240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(API, 크롤링, 수기작성)</a:t>
            </a: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7504147" y="2502953"/>
            <a:ext cx="986235" cy="350492"/>
          </a:xfrm>
          <a:prstGeom prst="flowChartTerminator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FN guide</a:t>
            </a:r>
            <a:endParaRPr/>
          </a:p>
        </p:txBody>
      </p:sp>
      <p:sp>
        <p:nvSpPr>
          <p:cNvPr id="542" name="Google Shape;542;p17"/>
          <p:cNvSpPr/>
          <p:nvPr/>
        </p:nvSpPr>
        <p:spPr>
          <a:xfrm>
            <a:off x="7504147" y="2922053"/>
            <a:ext cx="986235" cy="350492"/>
          </a:xfrm>
          <a:prstGeom prst="flowChartTerminator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Dart</a:t>
            </a:r>
            <a:endParaRPr/>
          </a:p>
        </p:txBody>
      </p:sp>
      <p:sp>
        <p:nvSpPr>
          <p:cNvPr id="543" name="Google Shape;543;p17"/>
          <p:cNvSpPr/>
          <p:nvPr/>
        </p:nvSpPr>
        <p:spPr>
          <a:xfrm>
            <a:off x="7504147" y="3341153"/>
            <a:ext cx="986235" cy="350492"/>
          </a:xfrm>
          <a:prstGeom prst="flowChartTerminator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KRX ESG</a:t>
            </a:r>
            <a:endParaRPr/>
          </a:p>
        </p:txBody>
      </p:sp>
      <p:sp>
        <p:nvSpPr>
          <p:cNvPr id="544" name="Google Shape;544;p17"/>
          <p:cNvSpPr/>
          <p:nvPr/>
        </p:nvSpPr>
        <p:spPr>
          <a:xfrm>
            <a:off x="9390704" y="4050464"/>
            <a:ext cx="2299547" cy="799213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표준화</a:t>
            </a:r>
            <a:endParaRPr/>
          </a:p>
        </p:txBody>
      </p:sp>
      <p:sp>
        <p:nvSpPr>
          <p:cNvPr id="545" name="Google Shape;545;p17"/>
          <p:cNvSpPr/>
          <p:nvPr/>
        </p:nvSpPr>
        <p:spPr>
          <a:xfrm flipH="1">
            <a:off x="12318189" y="1600868"/>
            <a:ext cx="3416427" cy="432945"/>
          </a:xfrm>
          <a:prstGeom prst="round2SameRect">
            <a:avLst>
              <a:gd fmla="val 21208" name="adj1"/>
              <a:gd fmla="val 0" name="adj2"/>
            </a:avLst>
          </a:prstGeom>
          <a:solidFill>
            <a:srgbClr val="71A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분석 </a:t>
            </a:r>
            <a:endParaRPr/>
          </a:p>
        </p:txBody>
      </p:sp>
      <p:grpSp>
        <p:nvGrpSpPr>
          <p:cNvPr id="546" name="Google Shape;546;p17"/>
          <p:cNvGrpSpPr/>
          <p:nvPr/>
        </p:nvGrpSpPr>
        <p:grpSpPr>
          <a:xfrm>
            <a:off x="12308664" y="2507594"/>
            <a:ext cx="3316037" cy="2631313"/>
            <a:chOff x="8864348" y="6105924"/>
            <a:chExt cx="3316037" cy="2631313"/>
          </a:xfrm>
        </p:grpSpPr>
        <p:sp>
          <p:nvSpPr>
            <p:cNvPr id="547" name="Google Shape;547;p17"/>
            <p:cNvSpPr/>
            <p:nvPr/>
          </p:nvSpPr>
          <p:spPr>
            <a:xfrm>
              <a:off x="8864348" y="6105924"/>
              <a:ext cx="2673071" cy="2631313"/>
            </a:xfrm>
            <a:prstGeom prst="roundRect">
              <a:avLst>
                <a:gd fmla="val 7168" name="adj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 rot="10800000">
              <a:off x="11342750" y="7740174"/>
              <a:ext cx="837635" cy="754689"/>
            </a:xfrm>
            <a:prstGeom prst="leftArrow">
              <a:avLst>
                <a:gd fmla="val 65898" name="adj1"/>
                <a:gd fmla="val 52981" name="adj2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 rot="5400000">
              <a:off x="11364295" y="6365728"/>
              <a:ext cx="712197" cy="689407"/>
            </a:xfrm>
            <a:prstGeom prst="flowChartManualOperation">
              <a:avLst/>
            </a:prstGeom>
            <a:gradFill>
              <a:gsLst>
                <a:gs pos="0">
                  <a:srgbClr val="DCDCDC">
                    <a:alpha val="0"/>
                  </a:srgbClr>
                </a:gs>
                <a:gs pos="74000">
                  <a:srgbClr val="DCDCDC"/>
                </a:gs>
                <a:gs pos="83000">
                  <a:srgbClr val="DCDCDC"/>
                </a:gs>
                <a:gs pos="100000">
                  <a:srgbClr val="DCDCD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17"/>
          <p:cNvSpPr/>
          <p:nvPr/>
        </p:nvSpPr>
        <p:spPr>
          <a:xfrm>
            <a:off x="12501409" y="2821805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분석</a:t>
            </a:r>
            <a:endParaRPr/>
          </a:p>
        </p:txBody>
      </p:sp>
      <p:sp>
        <p:nvSpPr>
          <p:cNvPr id="551" name="Google Shape;551;p17"/>
          <p:cNvSpPr/>
          <p:nvPr/>
        </p:nvSpPr>
        <p:spPr>
          <a:xfrm>
            <a:off x="12501408" y="3600393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7"/>
          <p:cNvSpPr/>
          <p:nvPr/>
        </p:nvSpPr>
        <p:spPr>
          <a:xfrm>
            <a:off x="12501408" y="4378982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평가 및 검증</a:t>
            </a:r>
            <a:endParaRPr/>
          </a:p>
        </p:txBody>
      </p:sp>
      <p:grpSp>
        <p:nvGrpSpPr>
          <p:cNvPr id="553" name="Google Shape;553;p17"/>
          <p:cNvGrpSpPr/>
          <p:nvPr/>
        </p:nvGrpSpPr>
        <p:grpSpPr>
          <a:xfrm>
            <a:off x="7510894" y="4141844"/>
            <a:ext cx="1069975" cy="754689"/>
            <a:chOff x="6818520" y="3947876"/>
            <a:chExt cx="1069975" cy="754689"/>
          </a:xfrm>
        </p:grpSpPr>
        <p:grpSp>
          <p:nvGrpSpPr>
            <p:cNvPr id="554" name="Google Shape;554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7" name="Google Shape;557;p17"/>
            <p:cNvSpPr txBox="1"/>
            <p:nvPr/>
          </p:nvSpPr>
          <p:spPr>
            <a:xfrm>
              <a:off x="6949809" y="4179482"/>
              <a:ext cx="827471" cy="483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분석용 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데이터 준비</a:t>
              </a:r>
              <a:endParaRPr/>
            </a:p>
          </p:txBody>
        </p:sp>
      </p:grpSp>
      <p:grpSp>
        <p:nvGrpSpPr>
          <p:cNvPr id="558" name="Google Shape;558;p17"/>
          <p:cNvGrpSpPr/>
          <p:nvPr/>
        </p:nvGrpSpPr>
        <p:grpSpPr>
          <a:xfrm>
            <a:off x="15625915" y="2690775"/>
            <a:ext cx="1069975" cy="754689"/>
            <a:chOff x="6818520" y="3947876"/>
            <a:chExt cx="1069975" cy="754689"/>
          </a:xfrm>
        </p:grpSpPr>
        <p:grpSp>
          <p:nvGrpSpPr>
            <p:cNvPr id="559" name="Google Shape;559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60" name="Google Shape;560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2" name="Google Shape;562;p17"/>
            <p:cNvSpPr txBox="1"/>
            <p:nvPr/>
          </p:nvSpPr>
          <p:spPr>
            <a:xfrm>
              <a:off x="6888895" y="4298390"/>
              <a:ext cx="949299" cy="28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분석용 데이터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17"/>
          <p:cNvGrpSpPr/>
          <p:nvPr/>
        </p:nvGrpSpPr>
        <p:grpSpPr>
          <a:xfrm>
            <a:off x="15650007" y="4143184"/>
            <a:ext cx="1069975" cy="754689"/>
            <a:chOff x="6818520" y="3947876"/>
            <a:chExt cx="1069975" cy="754689"/>
          </a:xfrm>
        </p:grpSpPr>
        <p:grpSp>
          <p:nvGrpSpPr>
            <p:cNvPr id="564" name="Google Shape;564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7" name="Google Shape;567;p17"/>
            <p:cNvSpPr txBox="1"/>
            <p:nvPr/>
          </p:nvSpPr>
          <p:spPr>
            <a:xfrm>
              <a:off x="6888895" y="4193948"/>
              <a:ext cx="949299" cy="483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모델 적용 및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운영방안 수립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17"/>
          <p:cNvSpPr/>
          <p:nvPr/>
        </p:nvSpPr>
        <p:spPr>
          <a:xfrm flipH="1" rot="10800000">
            <a:off x="8460587" y="8507142"/>
            <a:ext cx="3416427" cy="432945"/>
          </a:xfrm>
          <a:prstGeom prst="round2SameRect">
            <a:avLst>
              <a:gd fmla="val 21208" name="adj1"/>
              <a:gd fmla="val 0" name="adj2"/>
            </a:avLst>
          </a:prstGeom>
          <a:solidFill>
            <a:srgbClr val="71A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17"/>
          <p:cNvGrpSpPr/>
          <p:nvPr/>
        </p:nvGrpSpPr>
        <p:grpSpPr>
          <a:xfrm>
            <a:off x="8611032" y="5462791"/>
            <a:ext cx="3265983" cy="2631313"/>
            <a:chOff x="7927487" y="2319680"/>
            <a:chExt cx="3777646" cy="2673833"/>
          </a:xfrm>
        </p:grpSpPr>
        <p:sp>
          <p:nvSpPr>
            <p:cNvPr id="570" name="Google Shape;570;p17"/>
            <p:cNvSpPr/>
            <p:nvPr/>
          </p:nvSpPr>
          <p:spPr>
            <a:xfrm>
              <a:off x="8613287" y="2319680"/>
              <a:ext cx="3091846" cy="2673833"/>
            </a:xfrm>
            <a:prstGeom prst="roundRect">
              <a:avLst>
                <a:gd fmla="val 7168" name="adj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7927487" y="3923029"/>
              <a:ext cx="968863" cy="766884"/>
            </a:xfrm>
            <a:prstGeom prst="leftArrow">
              <a:avLst>
                <a:gd fmla="val 65898" name="adj1"/>
                <a:gd fmla="val 52981" name="adj2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 rot="-5400000">
              <a:off x="8002441" y="2477940"/>
              <a:ext cx="723706" cy="797413"/>
            </a:xfrm>
            <a:prstGeom prst="flowChartManualOperation">
              <a:avLst/>
            </a:prstGeom>
            <a:gradFill>
              <a:gsLst>
                <a:gs pos="0">
                  <a:srgbClr val="DCDCDC">
                    <a:alpha val="0"/>
                  </a:srgbClr>
                </a:gs>
                <a:gs pos="74000">
                  <a:srgbClr val="DCDCDC"/>
                </a:gs>
                <a:gs pos="83000">
                  <a:srgbClr val="DCDCDC"/>
                </a:gs>
                <a:gs pos="100000">
                  <a:srgbClr val="DCDCD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7"/>
          <p:cNvSpPr/>
          <p:nvPr/>
        </p:nvSpPr>
        <p:spPr>
          <a:xfrm>
            <a:off x="9390705" y="5783644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 설계 및 구현</a:t>
            </a:r>
            <a:endParaRPr/>
          </a:p>
        </p:txBody>
      </p:sp>
      <p:sp>
        <p:nvSpPr>
          <p:cNvPr id="574" name="Google Shape;574;p17"/>
          <p:cNvSpPr/>
          <p:nvPr/>
        </p:nvSpPr>
        <p:spPr>
          <a:xfrm>
            <a:off x="9390704" y="7340821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테스트 및 운영</a:t>
            </a:r>
            <a:endParaRPr/>
          </a:p>
        </p:txBody>
      </p:sp>
      <p:sp>
        <p:nvSpPr>
          <p:cNvPr id="575" name="Google Shape;575;p17"/>
          <p:cNvSpPr/>
          <p:nvPr/>
        </p:nvSpPr>
        <p:spPr>
          <a:xfrm flipH="1" rot="10800000">
            <a:off x="12308664" y="8507141"/>
            <a:ext cx="3416427" cy="432945"/>
          </a:xfrm>
          <a:prstGeom prst="round2SameRect">
            <a:avLst>
              <a:gd fmla="val 21208" name="adj1"/>
              <a:gd fmla="val 0" name="adj2"/>
            </a:avLst>
          </a:prstGeom>
          <a:solidFill>
            <a:srgbClr val="71A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17"/>
          <p:cNvGrpSpPr/>
          <p:nvPr/>
        </p:nvGrpSpPr>
        <p:grpSpPr>
          <a:xfrm>
            <a:off x="12308664" y="5453249"/>
            <a:ext cx="3316037" cy="2631313"/>
            <a:chOff x="8864348" y="6105924"/>
            <a:chExt cx="3316037" cy="2631313"/>
          </a:xfrm>
        </p:grpSpPr>
        <p:sp>
          <p:nvSpPr>
            <p:cNvPr id="577" name="Google Shape;577;p17"/>
            <p:cNvSpPr/>
            <p:nvPr/>
          </p:nvSpPr>
          <p:spPr>
            <a:xfrm>
              <a:off x="8864348" y="6105924"/>
              <a:ext cx="2673071" cy="2631313"/>
            </a:xfrm>
            <a:prstGeom prst="roundRect">
              <a:avLst>
                <a:gd fmla="val 7168" name="adj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 rot="10800000">
              <a:off x="11342750" y="7740174"/>
              <a:ext cx="837635" cy="754689"/>
            </a:xfrm>
            <a:prstGeom prst="leftArrow">
              <a:avLst>
                <a:gd fmla="val 65898" name="adj1"/>
                <a:gd fmla="val 52981" name="adj2"/>
              </a:avLst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7"/>
            <p:cNvSpPr/>
            <p:nvPr/>
          </p:nvSpPr>
          <p:spPr>
            <a:xfrm rot="5400000">
              <a:off x="11364295" y="6365728"/>
              <a:ext cx="712197" cy="689407"/>
            </a:xfrm>
            <a:prstGeom prst="flowChartManualOperation">
              <a:avLst/>
            </a:prstGeom>
            <a:gradFill>
              <a:gsLst>
                <a:gs pos="0">
                  <a:srgbClr val="DCDCDC">
                    <a:alpha val="0"/>
                  </a:srgbClr>
                </a:gs>
                <a:gs pos="74000">
                  <a:srgbClr val="DCDCDC"/>
                </a:gs>
                <a:gs pos="83000">
                  <a:srgbClr val="DCDCDC"/>
                </a:gs>
                <a:gs pos="100000">
                  <a:srgbClr val="DCDCD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17"/>
          <p:cNvSpPr/>
          <p:nvPr/>
        </p:nvSpPr>
        <p:spPr>
          <a:xfrm>
            <a:off x="12501409" y="5767460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기존데이터 + 신규데이터</a:t>
            </a:r>
            <a:endParaRPr/>
          </a:p>
        </p:txBody>
      </p:sp>
      <p:sp>
        <p:nvSpPr>
          <p:cNvPr id="581" name="Google Shape;581;p17"/>
          <p:cNvSpPr/>
          <p:nvPr/>
        </p:nvSpPr>
        <p:spPr>
          <a:xfrm>
            <a:off x="12501408" y="6546048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전처리 및 모델링</a:t>
            </a:r>
            <a:endParaRPr/>
          </a:p>
        </p:txBody>
      </p:sp>
      <p:sp>
        <p:nvSpPr>
          <p:cNvPr id="582" name="Google Shape;582;p17"/>
          <p:cNvSpPr/>
          <p:nvPr/>
        </p:nvSpPr>
        <p:spPr>
          <a:xfrm>
            <a:off x="12501408" y="7324637"/>
            <a:ext cx="2299547" cy="45451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 구현</a:t>
            </a:r>
            <a:endParaRPr/>
          </a:p>
        </p:txBody>
      </p:sp>
      <p:grpSp>
        <p:nvGrpSpPr>
          <p:cNvPr id="583" name="Google Shape;583;p17"/>
          <p:cNvGrpSpPr/>
          <p:nvPr/>
        </p:nvGrpSpPr>
        <p:grpSpPr>
          <a:xfrm>
            <a:off x="7499714" y="7117873"/>
            <a:ext cx="1081155" cy="661275"/>
            <a:chOff x="6807340" y="3947876"/>
            <a:chExt cx="1081155" cy="754689"/>
          </a:xfrm>
        </p:grpSpPr>
        <p:grpSp>
          <p:nvGrpSpPr>
            <p:cNvPr id="584" name="Google Shape;584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85" name="Google Shape;585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7" name="Google Shape;587;p17"/>
            <p:cNvSpPr txBox="1"/>
            <p:nvPr/>
          </p:nvSpPr>
          <p:spPr>
            <a:xfrm>
              <a:off x="6807340" y="4271685"/>
              <a:ext cx="1047083" cy="28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Streamlit 배포</a:t>
              </a:r>
              <a:endParaRPr/>
            </a:p>
          </p:txBody>
        </p:sp>
      </p:grpSp>
      <p:grpSp>
        <p:nvGrpSpPr>
          <p:cNvPr id="588" name="Google Shape;588;p17"/>
          <p:cNvGrpSpPr/>
          <p:nvPr/>
        </p:nvGrpSpPr>
        <p:grpSpPr>
          <a:xfrm>
            <a:off x="15625915" y="5636430"/>
            <a:ext cx="1069975" cy="754689"/>
            <a:chOff x="6818520" y="3947876"/>
            <a:chExt cx="1069975" cy="754689"/>
          </a:xfrm>
        </p:grpSpPr>
        <p:grpSp>
          <p:nvGrpSpPr>
            <p:cNvPr id="589" name="Google Shape;589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90" name="Google Shape;590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2" name="Google Shape;592;p17"/>
            <p:cNvSpPr txBox="1"/>
            <p:nvPr/>
          </p:nvSpPr>
          <p:spPr>
            <a:xfrm>
              <a:off x="6947577" y="4279395"/>
              <a:ext cx="827471" cy="28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신규 데이터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17"/>
          <p:cNvGrpSpPr/>
          <p:nvPr/>
        </p:nvGrpSpPr>
        <p:grpSpPr>
          <a:xfrm>
            <a:off x="15650007" y="7088839"/>
            <a:ext cx="1069975" cy="754689"/>
            <a:chOff x="6818520" y="3947876"/>
            <a:chExt cx="1069975" cy="754689"/>
          </a:xfrm>
        </p:grpSpPr>
        <p:grpSp>
          <p:nvGrpSpPr>
            <p:cNvPr id="594" name="Google Shape;594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595" name="Google Shape;595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7" name="Google Shape;597;p17"/>
            <p:cNvSpPr txBox="1"/>
            <p:nvPr/>
          </p:nvSpPr>
          <p:spPr>
            <a:xfrm>
              <a:off x="6991488" y="4193948"/>
              <a:ext cx="744114" cy="483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New ESG</a:t>
              </a:r>
              <a:endParaRPr/>
            </a:p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Master</a:t>
              </a:r>
              <a:endParaRPr/>
            </a:p>
          </p:txBody>
        </p:sp>
      </p:grpSp>
      <p:sp>
        <p:nvSpPr>
          <p:cNvPr id="598" name="Google Shape;598;p17"/>
          <p:cNvSpPr/>
          <p:nvPr/>
        </p:nvSpPr>
        <p:spPr>
          <a:xfrm>
            <a:off x="9359924" y="8538947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Streamlit 구현</a:t>
            </a:r>
            <a:endParaRPr/>
          </a:p>
        </p:txBody>
      </p:sp>
      <p:sp>
        <p:nvSpPr>
          <p:cNvPr id="599" name="Google Shape;599;p17"/>
          <p:cNvSpPr/>
          <p:nvPr/>
        </p:nvSpPr>
        <p:spPr>
          <a:xfrm>
            <a:off x="13106400" y="8547297"/>
            <a:ext cx="18477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시스템 성능 개선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" name="Google Shape;600;p17"/>
          <p:cNvGrpSpPr/>
          <p:nvPr/>
        </p:nvGrpSpPr>
        <p:grpSpPr>
          <a:xfrm>
            <a:off x="7499714" y="5640306"/>
            <a:ext cx="1069975" cy="754689"/>
            <a:chOff x="6818520" y="3947876"/>
            <a:chExt cx="1069975" cy="754689"/>
          </a:xfrm>
        </p:grpSpPr>
        <p:grpSp>
          <p:nvGrpSpPr>
            <p:cNvPr id="601" name="Google Shape;601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602" name="Google Shape;602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4" name="Google Shape;604;p17"/>
            <p:cNvSpPr txBox="1"/>
            <p:nvPr/>
          </p:nvSpPr>
          <p:spPr>
            <a:xfrm>
              <a:off x="6888895" y="4193948"/>
              <a:ext cx="949299" cy="483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모델 적용 및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운영방안 수립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17"/>
          <p:cNvGrpSpPr/>
          <p:nvPr/>
        </p:nvGrpSpPr>
        <p:grpSpPr>
          <a:xfrm>
            <a:off x="9419153" y="6498999"/>
            <a:ext cx="2245331" cy="600935"/>
            <a:chOff x="6818520" y="3947876"/>
            <a:chExt cx="1069975" cy="755767"/>
          </a:xfrm>
        </p:grpSpPr>
        <p:grpSp>
          <p:nvGrpSpPr>
            <p:cNvPr id="606" name="Google Shape;606;p17"/>
            <p:cNvGrpSpPr/>
            <p:nvPr/>
          </p:nvGrpSpPr>
          <p:grpSpPr>
            <a:xfrm>
              <a:off x="6818520" y="3947876"/>
              <a:ext cx="1069975" cy="754689"/>
              <a:chOff x="6666230" y="5849075"/>
              <a:chExt cx="1243773" cy="517511"/>
            </a:xfrm>
          </p:grpSpPr>
          <p:sp>
            <p:nvSpPr>
              <p:cNvPr id="607" name="Google Shape;607;p17"/>
              <p:cNvSpPr/>
              <p:nvPr/>
            </p:nvSpPr>
            <p:spPr>
              <a:xfrm>
                <a:off x="6666230" y="5849075"/>
                <a:ext cx="1243773" cy="517511"/>
              </a:xfrm>
              <a:prstGeom prst="flowChartMagneticDisk">
                <a:avLst/>
              </a:prstGeom>
              <a:solidFill>
                <a:srgbClr val="DCEAFF"/>
              </a:solidFill>
              <a:ln cap="flat" cmpd="sng" w="25400">
                <a:solidFill>
                  <a:srgbClr val="88B3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6688930" y="5862516"/>
                <a:ext cx="1209675" cy="1453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" name="Google Shape;609;p17"/>
            <p:cNvSpPr txBox="1"/>
            <p:nvPr/>
          </p:nvSpPr>
          <p:spPr>
            <a:xfrm>
              <a:off x="6853244" y="4181091"/>
              <a:ext cx="1014591" cy="52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분석 데이터와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모델링을 시스템(streamlit)에 적용</a:t>
              </a:r>
              <a:endParaRPr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17"/>
          <p:cNvSpPr txBox="1"/>
          <p:nvPr/>
        </p:nvSpPr>
        <p:spPr>
          <a:xfrm>
            <a:off x="9341469" y="2091719"/>
            <a:ext cx="16151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데이터 수집</a:t>
            </a:r>
            <a:endParaRPr/>
          </a:p>
        </p:txBody>
      </p:sp>
      <p:sp>
        <p:nvSpPr>
          <p:cNvPr id="611" name="Google Shape;611;p17"/>
          <p:cNvSpPr/>
          <p:nvPr/>
        </p:nvSpPr>
        <p:spPr>
          <a:xfrm rot="-5400000">
            <a:off x="10321987" y="3688948"/>
            <a:ext cx="436980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7"/>
          <p:cNvSpPr txBox="1"/>
          <p:nvPr/>
        </p:nvSpPr>
        <p:spPr>
          <a:xfrm>
            <a:off x="12836342" y="2086691"/>
            <a:ext cx="26730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및 모델링 과정</a:t>
            </a:r>
            <a:endParaRPr/>
          </a:p>
        </p:txBody>
      </p:sp>
      <p:sp>
        <p:nvSpPr>
          <p:cNvPr id="613" name="Google Shape;613;p17"/>
          <p:cNvSpPr txBox="1"/>
          <p:nvPr/>
        </p:nvSpPr>
        <p:spPr>
          <a:xfrm>
            <a:off x="9399548" y="8160725"/>
            <a:ext cx="15385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 설계</a:t>
            </a:r>
            <a:endParaRPr/>
          </a:p>
        </p:txBody>
      </p:sp>
      <p:sp>
        <p:nvSpPr>
          <p:cNvPr id="614" name="Google Shape;614;p17"/>
          <p:cNvSpPr txBox="1"/>
          <p:nvPr/>
        </p:nvSpPr>
        <p:spPr>
          <a:xfrm>
            <a:off x="12719398" y="8160725"/>
            <a:ext cx="2655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신규 데이터를 통한 업데이트</a:t>
            </a:r>
            <a:endParaRPr/>
          </a:p>
        </p:txBody>
      </p:sp>
      <p:sp>
        <p:nvSpPr>
          <p:cNvPr id="615" name="Google Shape;615;p17"/>
          <p:cNvSpPr/>
          <p:nvPr/>
        </p:nvSpPr>
        <p:spPr>
          <a:xfrm rot="-5400000">
            <a:off x="13515446" y="3303498"/>
            <a:ext cx="335234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7"/>
          <p:cNvSpPr/>
          <p:nvPr/>
        </p:nvSpPr>
        <p:spPr>
          <a:xfrm rot="-5400000">
            <a:off x="13526988" y="4084705"/>
            <a:ext cx="335234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7"/>
          <p:cNvSpPr/>
          <p:nvPr/>
        </p:nvSpPr>
        <p:spPr>
          <a:xfrm rot="-5400000">
            <a:off x="10408532" y="6229449"/>
            <a:ext cx="238246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7"/>
          <p:cNvSpPr/>
          <p:nvPr/>
        </p:nvSpPr>
        <p:spPr>
          <a:xfrm rot="-5400000">
            <a:off x="10430395" y="7086214"/>
            <a:ext cx="220167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7"/>
          <p:cNvSpPr/>
          <p:nvPr/>
        </p:nvSpPr>
        <p:spPr>
          <a:xfrm rot="-5400000">
            <a:off x="13515446" y="6272395"/>
            <a:ext cx="335234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7"/>
          <p:cNvSpPr/>
          <p:nvPr/>
        </p:nvSpPr>
        <p:spPr>
          <a:xfrm rot="-5400000">
            <a:off x="13526988" y="7053602"/>
            <a:ext cx="335234" cy="2667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9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1" name="Google Shape;621;p17"/>
          <p:cNvGrpSpPr/>
          <p:nvPr/>
        </p:nvGrpSpPr>
        <p:grpSpPr>
          <a:xfrm>
            <a:off x="152400" y="10420802"/>
            <a:ext cx="3744686" cy="3269428"/>
            <a:chOff x="10629900" y="2576701"/>
            <a:chExt cx="6438900" cy="5181600"/>
          </a:xfrm>
        </p:grpSpPr>
        <p:pic>
          <p:nvPicPr>
            <p:cNvPr id="622" name="Google Shape;62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29900" y="2576701"/>
              <a:ext cx="6438900" cy="5181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23" name="Google Shape;623;p17"/>
            <p:cNvSpPr/>
            <p:nvPr/>
          </p:nvSpPr>
          <p:spPr>
            <a:xfrm>
              <a:off x="12335384" y="6280772"/>
              <a:ext cx="419513" cy="436507"/>
            </a:xfrm>
            <a:prstGeom prst="ellipse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4191000" y="10442228"/>
            <a:ext cx="14897926" cy="1102850"/>
            <a:chOff x="1016000" y="2679700"/>
            <a:chExt cx="14897926" cy="1102850"/>
          </a:xfrm>
        </p:grpSpPr>
        <p:sp>
          <p:nvSpPr>
            <p:cNvPr id="625" name="Google Shape;625;p17"/>
            <p:cNvSpPr txBox="1"/>
            <p:nvPr/>
          </p:nvSpPr>
          <p:spPr>
            <a:xfrm>
              <a:off x="1016000" y="2679700"/>
              <a:ext cx="6375400" cy="3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K-mean 군집화</a:t>
              </a:r>
              <a:endPara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7"/>
            <p:cNvSpPr txBox="1"/>
            <p:nvPr/>
          </p:nvSpPr>
          <p:spPr>
            <a:xfrm>
              <a:off x="1016000" y="2853426"/>
              <a:ext cx="14897926" cy="929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클러스터의 수와 각 클러스터 내의 변동성을 측정하여, 변동성의 감소가 급격히 완화되는 지점을 찾아 </a:t>
              </a:r>
              <a:r>
                <a:rPr lang="ko-KR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최적의 클러스터 수(3)</a:t>
              </a: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를 결정</a:t>
              </a:r>
              <a:endPara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7"/>
          <p:cNvGrpSpPr/>
          <p:nvPr/>
        </p:nvGrpSpPr>
        <p:grpSpPr>
          <a:xfrm>
            <a:off x="4178300" y="12267612"/>
            <a:ext cx="13881100" cy="1099749"/>
            <a:chOff x="1066305" y="4192399"/>
            <a:chExt cx="13881100" cy="1099749"/>
          </a:xfrm>
        </p:grpSpPr>
        <p:sp>
          <p:nvSpPr>
            <p:cNvPr id="628" name="Google Shape;628;p17"/>
            <p:cNvSpPr txBox="1"/>
            <p:nvPr/>
          </p:nvSpPr>
          <p:spPr>
            <a:xfrm>
              <a:off x="1066305" y="4192399"/>
              <a:ext cx="6375400" cy="3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Target encoder</a:t>
              </a:r>
              <a:endParaRPr/>
            </a:p>
          </p:txBody>
        </p:sp>
        <p:sp>
          <p:nvSpPr>
            <p:cNvPr id="629" name="Google Shape;629;p17"/>
            <p:cNvSpPr txBox="1"/>
            <p:nvPr/>
          </p:nvSpPr>
          <p:spPr>
            <a:xfrm>
              <a:off x="1079005" y="4363024"/>
              <a:ext cx="13868400" cy="929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Target encoder</a:t>
              </a: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을</a:t>
              </a:r>
              <a:r>
                <a:rPr lang="ko-KR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사용하여 범주형 변수들을 보다 의미 있는 숫자로 변환하여 분석 및 예측 모델링에 유용하게 사용 가능</a:t>
              </a:r>
              <a:endPara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17"/>
          <p:cNvGrpSpPr/>
          <p:nvPr/>
        </p:nvGrpSpPr>
        <p:grpSpPr>
          <a:xfrm>
            <a:off x="4178300" y="11429412"/>
            <a:ext cx="14501282" cy="1106523"/>
            <a:chOff x="1016000" y="2679700"/>
            <a:chExt cx="14501282" cy="1106523"/>
          </a:xfrm>
        </p:grpSpPr>
        <p:sp>
          <p:nvSpPr>
            <p:cNvPr id="631" name="Google Shape;631;p17"/>
            <p:cNvSpPr txBox="1"/>
            <p:nvPr/>
          </p:nvSpPr>
          <p:spPr>
            <a:xfrm>
              <a:off x="1016000" y="2679700"/>
              <a:ext cx="6375400" cy="3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MinMaxScaler</a:t>
              </a:r>
              <a:endPara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 txBox="1"/>
            <p:nvPr/>
          </p:nvSpPr>
          <p:spPr>
            <a:xfrm>
              <a:off x="1033648" y="2857099"/>
              <a:ext cx="14483634" cy="929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MinMaxScaler을 사용하여 각 컬럼(매출액, 영업이익, 당기순이익, 지배주주 지분 등)을 정규화하여 </a:t>
              </a:r>
              <a:r>
                <a:rPr lang="ko-KR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0~1사이의 수치</a:t>
              </a:r>
              <a:r>
                <a:rPr lang="ko-KR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로 나타냄</a:t>
              </a:r>
              <a:endPara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7"/>
          <p:cNvGrpSpPr/>
          <p:nvPr/>
        </p:nvGrpSpPr>
        <p:grpSpPr>
          <a:xfrm>
            <a:off x="1055203" y="3483375"/>
            <a:ext cx="5174915" cy="5670874"/>
            <a:chOff x="1066800" y="3394529"/>
            <a:chExt cx="5174915" cy="5670874"/>
          </a:xfrm>
        </p:grpSpPr>
        <p:sp>
          <p:nvSpPr>
            <p:cNvPr id="634" name="Google Shape;634;p17"/>
            <p:cNvSpPr/>
            <p:nvPr/>
          </p:nvSpPr>
          <p:spPr>
            <a:xfrm>
              <a:off x="1066800" y="3394529"/>
              <a:ext cx="5174915" cy="5670874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5400000" dist="25400">
                <a:srgbClr val="BFBFB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57"/>
                <a:buFont typeface="Calibri"/>
                <a:buNone/>
              </a:pPr>
              <a:r>
                <a:t/>
              </a:r>
              <a:endParaRPr b="0" i="0" sz="1757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1406357" y="4209143"/>
              <a:ext cx="4495800" cy="4103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 : 기존 평가기준 컬럼</a:t>
              </a:r>
              <a:endParaRPr/>
            </a:p>
            <a:p>
              <a:pPr indent="-285750" lvl="0" marL="285750" marR="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 : 기존 평가기준 컬럼</a:t>
              </a:r>
              <a:endParaRPr/>
            </a:p>
            <a:p>
              <a:pPr indent="-285750" lvl="0" marL="285750" marR="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기존 평가기준 컬럼</a:t>
              </a:r>
              <a:endParaRPr/>
            </a:p>
            <a:p>
              <a:pPr indent="-285750" lvl="0" marL="285750" marR="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재무지표 : </a:t>
              </a: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전년도의 재무적 성과</a:t>
              </a:r>
              <a:endParaRPr/>
            </a:p>
            <a:p>
              <a:pPr indent="-285750" lvl="0" marL="285750" marR="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성장성지표 : </a:t>
              </a: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전년도의 재무적, 구조적 성과 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7"/>
            <p:cNvSpPr txBox="1"/>
            <p:nvPr/>
          </p:nvSpPr>
          <p:spPr>
            <a:xfrm>
              <a:off x="2142215" y="3670077"/>
              <a:ext cx="3344185" cy="646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31859B"/>
                  </a:solidFill>
                  <a:latin typeface="Arial"/>
                  <a:ea typeface="Arial"/>
                  <a:cs typeface="Arial"/>
                  <a:sym typeface="Arial"/>
                </a:rPr>
                <a:t>ESG 평가 기준</a:t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1253957" y="6876143"/>
              <a:ext cx="4800600" cy="1626995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8" name="Google Shape;638;p17"/>
            <p:cNvCxnSpPr/>
            <p:nvPr/>
          </p:nvCxnSpPr>
          <p:spPr>
            <a:xfrm>
              <a:off x="1394203" y="8503138"/>
              <a:ext cx="358397" cy="329503"/>
            </a:xfrm>
            <a:prstGeom prst="bentConnector3">
              <a:avLst>
                <a:gd fmla="val 53236" name="adj1"/>
              </a:avLst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639" name="Google Shape;639;p17"/>
            <p:cNvSpPr txBox="1"/>
            <p:nvPr/>
          </p:nvSpPr>
          <p:spPr>
            <a:xfrm>
              <a:off x="1752600" y="8647975"/>
              <a:ext cx="39917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논문을 참고해 ESG평가를 위한 추가지표</a:t>
              </a:r>
              <a:endParaRPr/>
            </a:p>
          </p:txBody>
        </p:sp>
        <p:grpSp>
          <p:nvGrpSpPr>
            <p:cNvPr id="640" name="Google Shape;640;p17"/>
            <p:cNvGrpSpPr/>
            <p:nvPr/>
          </p:nvGrpSpPr>
          <p:grpSpPr>
            <a:xfrm>
              <a:off x="1565101" y="3473426"/>
              <a:ext cx="645043" cy="548472"/>
              <a:chOff x="11702853" y="-1151642"/>
              <a:chExt cx="645043" cy="548472"/>
            </a:xfrm>
          </p:grpSpPr>
          <p:pic>
            <p:nvPicPr>
              <p:cNvPr descr="별 " id="641" name="Google Shape;641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1077536">
                <a:off x="11737952" y="-1110286"/>
                <a:ext cx="312017" cy="276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별 " id="642" name="Google Shape;642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1077536">
                <a:off x="12000779" y="-1023342"/>
                <a:ext cx="312017" cy="276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별 " id="643" name="Google Shape;643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1077536">
                <a:off x="11737953" y="-921499"/>
                <a:ext cx="312017" cy="276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44" name="Google Shape;64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9240" y="10585593"/>
            <a:ext cx="3741756" cy="231720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7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646" name="Google Shape;646;p17"/>
          <p:cNvSpPr/>
          <p:nvPr/>
        </p:nvSpPr>
        <p:spPr>
          <a:xfrm>
            <a:off x="9049425" y="2104414"/>
            <a:ext cx="292044" cy="305299"/>
          </a:xfrm>
          <a:prstGeom prst="ellipse">
            <a:avLst/>
          </a:prstGeom>
          <a:solidFill>
            <a:srgbClr val="92CCDC"/>
          </a:solidFill>
          <a:ln cap="flat" cmpd="sng" w="15875">
            <a:solidFill>
              <a:srgbClr val="205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7"/>
          <p:cNvSpPr/>
          <p:nvPr/>
        </p:nvSpPr>
        <p:spPr>
          <a:xfrm>
            <a:off x="12571222" y="2104944"/>
            <a:ext cx="292044" cy="305299"/>
          </a:xfrm>
          <a:prstGeom prst="ellipse">
            <a:avLst/>
          </a:prstGeom>
          <a:solidFill>
            <a:srgbClr val="92CCDC"/>
          </a:solidFill>
          <a:ln cap="flat" cmpd="sng" w="15875">
            <a:solidFill>
              <a:srgbClr val="205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7"/>
          <p:cNvSpPr/>
          <p:nvPr/>
        </p:nvSpPr>
        <p:spPr>
          <a:xfrm>
            <a:off x="9107504" y="8180664"/>
            <a:ext cx="292044" cy="305299"/>
          </a:xfrm>
          <a:prstGeom prst="ellipse">
            <a:avLst/>
          </a:prstGeom>
          <a:solidFill>
            <a:srgbClr val="92CCDC"/>
          </a:solidFill>
          <a:ln cap="flat" cmpd="sng" w="15875">
            <a:solidFill>
              <a:srgbClr val="205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7"/>
          <p:cNvSpPr/>
          <p:nvPr/>
        </p:nvSpPr>
        <p:spPr>
          <a:xfrm>
            <a:off x="12425200" y="8180348"/>
            <a:ext cx="292044" cy="305299"/>
          </a:xfrm>
          <a:prstGeom prst="ellipse">
            <a:avLst/>
          </a:prstGeom>
          <a:solidFill>
            <a:srgbClr val="92CCDC"/>
          </a:solidFill>
          <a:ln cap="flat" cmpd="sng" w="15875">
            <a:solidFill>
              <a:srgbClr val="205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7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8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658" name="Google Shape;658;p18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graphicFrame>
        <p:nvGraphicFramePr>
          <p:cNvPr id="660" name="Google Shape;660;p18"/>
          <p:cNvGraphicFramePr/>
          <p:nvPr/>
        </p:nvGraphicFramePr>
        <p:xfrm>
          <a:off x="1028700" y="2725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{1D8EA3A7-421E-4588-AB1A-2C9439813AB0}</a:tableStyleId>
              </a:tblPr>
              <a:tblGrid>
                <a:gridCol w="845475"/>
                <a:gridCol w="1597750"/>
                <a:gridCol w="2716200"/>
                <a:gridCol w="4713400"/>
                <a:gridCol w="1517875"/>
                <a:gridCol w="2077100"/>
                <a:gridCol w="2762800"/>
              </a:tblGrid>
              <a:tr h="88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연번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데이터명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공간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예시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형식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용량 및 건수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ESG 평가 데이터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KRX ESG포털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3,285건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(3개의 컬럼)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사업보고서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fnguide, Dart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3,355건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(49개의 컬럼)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환경데이터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한국환경산업기술원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1,116건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(8개의 컬럼)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61" name="Google Shape;66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328" y="3837640"/>
            <a:ext cx="4045516" cy="13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8"/>
          <p:cNvPicPr preferRelativeResize="0"/>
          <p:nvPr/>
        </p:nvPicPr>
        <p:blipFill rotWithShape="1">
          <a:blip r:embed="rId6">
            <a:alphaModFix/>
          </a:blip>
          <a:srcRect b="0" l="0" r="53488" t="1755"/>
          <a:stretch/>
        </p:blipFill>
        <p:spPr>
          <a:xfrm>
            <a:off x="6242200" y="7461250"/>
            <a:ext cx="4077458" cy="13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8"/>
          <p:cNvPicPr preferRelativeResize="0"/>
          <p:nvPr/>
        </p:nvPicPr>
        <p:blipFill rotWithShape="1">
          <a:blip r:embed="rId7">
            <a:alphaModFix/>
          </a:blip>
          <a:srcRect b="44954" l="0" r="65315" t="667"/>
          <a:stretch/>
        </p:blipFill>
        <p:spPr>
          <a:xfrm>
            <a:off x="6303978" y="5600700"/>
            <a:ext cx="4014872" cy="144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더 " id="664" name="Google Shape;66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90630" y="4229100"/>
            <a:ext cx="630661" cy="630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더 " id="665" name="Google Shape;66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90629" y="5981700"/>
            <a:ext cx="630661" cy="630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더 " id="666" name="Google Shape;66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97886" y="7790561"/>
            <a:ext cx="630661" cy="63066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8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수집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8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676" name="Google Shape;676;p19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9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graphicFrame>
        <p:nvGraphicFramePr>
          <p:cNvPr id="678" name="Google Shape;678;p19"/>
          <p:cNvGraphicFramePr/>
          <p:nvPr/>
        </p:nvGraphicFramePr>
        <p:xfrm>
          <a:off x="1028700" y="2725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{1D8EA3A7-421E-4588-AB1A-2C9439813AB0}</a:tableStyleId>
              </a:tblPr>
              <a:tblGrid>
                <a:gridCol w="845475"/>
                <a:gridCol w="1597750"/>
                <a:gridCol w="2716200"/>
                <a:gridCol w="4713400"/>
                <a:gridCol w="1517875"/>
                <a:gridCol w="2077100"/>
                <a:gridCol w="2762800"/>
              </a:tblGrid>
              <a:tr h="88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연번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데이터명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공간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예시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형식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용량 및 건수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RE100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한국RE100협의체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사이트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장애인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고용률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고용노동부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한컴 오피스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95페이지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코스피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,코스닥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업종명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한국투자증권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2024년 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기준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2,697건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(총 8개 컬럼)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9" name="Google Shape;679;p19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수집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1064" y="5477797"/>
            <a:ext cx="2077065" cy="158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3641" y="5560331"/>
            <a:ext cx="2320918" cy="150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6209" y="7371560"/>
            <a:ext cx="4321120" cy="141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9"/>
          <p:cNvPicPr preferRelativeResize="0"/>
          <p:nvPr/>
        </p:nvPicPr>
        <p:blipFill rotWithShape="1">
          <a:blip r:embed="rId8">
            <a:alphaModFix/>
          </a:blip>
          <a:srcRect b="48319" l="0" r="0" t="0"/>
          <a:stretch/>
        </p:blipFill>
        <p:spPr>
          <a:xfrm>
            <a:off x="6221877" y="3674219"/>
            <a:ext cx="4649784" cy="1664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9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15064205" y="106807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02</a:t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337820" y="330200"/>
            <a:ext cx="17754600" cy="9268325"/>
            <a:chOff x="337820" y="330200"/>
            <a:chExt cx="17754600" cy="9268325"/>
          </a:xfrm>
        </p:grpSpPr>
        <p:sp>
          <p:nvSpPr>
            <p:cNvPr id="100" name="Google Shape;100;p2"/>
            <p:cNvSpPr/>
            <p:nvPr/>
          </p:nvSpPr>
          <p:spPr>
            <a:xfrm>
              <a:off x="337820" y="3578725"/>
              <a:ext cx="17754600" cy="6019800"/>
            </a:xfrm>
            <a:prstGeom prst="roundRect">
              <a:avLst>
                <a:gd fmla="val 8161" name="adj"/>
              </a:avLst>
            </a:prstGeom>
            <a:noFill/>
            <a:ln cap="flat" cmpd="thickThin" w="5715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239000" y="800100"/>
              <a:ext cx="5054600" cy="825500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노재민(팀장)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239000" y="1619250"/>
              <a:ext cx="5054600" cy="12382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605648" y="4125840"/>
              <a:ext cx="4277491" cy="648163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문태완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05648" y="4786816"/>
              <a:ext cx="4277491" cy="136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513570" y="4125840"/>
              <a:ext cx="4277491" cy="648163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김은지</a:t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513570" y="4786816"/>
              <a:ext cx="4277491" cy="136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6939" y="4125840"/>
              <a:ext cx="2033261" cy="2033261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433775" y="4125840"/>
              <a:ext cx="4277491" cy="648163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박찬우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433775" y="4786816"/>
              <a:ext cx="4277491" cy="136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2417144" y="4125840"/>
              <a:ext cx="2033261" cy="2033261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97387" y="6884898"/>
              <a:ext cx="4277491" cy="648163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김하늘</a:t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597387" y="7545874"/>
              <a:ext cx="4277491" cy="136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580756" y="6884898"/>
              <a:ext cx="2033261" cy="2033261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0505309" y="6884898"/>
              <a:ext cx="4277491" cy="648163"/>
            </a:xfrm>
            <a:prstGeom prst="rect">
              <a:avLst/>
            </a:prstGeom>
            <a:solidFill>
              <a:srgbClr val="4FACC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유지원</a:t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505309" y="7545874"/>
              <a:ext cx="4277491" cy="136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488678" y="6884898"/>
              <a:ext cx="2033261" cy="2033261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Google Shape;117;p2"/>
            <p:cNvCxnSpPr>
              <a:endCxn id="100" idx="0"/>
            </p:cNvCxnSpPr>
            <p:nvPr/>
          </p:nvCxnSpPr>
          <p:spPr>
            <a:xfrm>
              <a:off x="9215120" y="2857525"/>
              <a:ext cx="0" cy="721200"/>
            </a:xfrm>
            <a:prstGeom prst="straightConnector1">
              <a:avLst/>
            </a:prstGeom>
            <a:noFill/>
            <a:ln cap="flat" cmpd="sng" w="38100">
              <a:solidFill>
                <a:srgbClr val="31859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" name="Google Shape;118;p2"/>
            <p:cNvSpPr txBox="1"/>
            <p:nvPr/>
          </p:nvSpPr>
          <p:spPr>
            <a:xfrm>
              <a:off x="8466654" y="1774767"/>
              <a:ext cx="216918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기획, 팀리딩, 발표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도메인지식 제공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2742510" y="5033563"/>
              <a:ext cx="18004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전처리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8695800" y="5033563"/>
              <a:ext cx="27322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Streamlit 제작 및 배포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전처리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4570637" y="5039855"/>
              <a:ext cx="219367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Streamlit 시각화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5714356" y="7808331"/>
              <a:ext cx="29438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데이터 전처리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Streamlit 웹 페이지 제작</a:t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11657956" y="7808331"/>
              <a:ext cx="198208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PPT 제작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Streamlit 제작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/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589017" y="330200"/>
              <a:ext cx="2946400" cy="9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200">
                  <a:solidFill>
                    <a:srgbClr val="3452F0"/>
                  </a:solidFill>
                  <a:latin typeface="Arial"/>
                  <a:ea typeface="Arial"/>
                  <a:cs typeface="Arial"/>
                  <a:sym typeface="Arial"/>
                </a:rPr>
                <a:t>조직도</a:t>
              </a:r>
              <a:endParaRPr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다구구.｡o on X: &quot;나도 이제 미모티콘할수있돠앙 https://t.co/x6L2fte9Gk&quot; / X" id="125" name="Google Shape;12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5554" y="6962225"/>
              <a:ext cx="3725346" cy="206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"/>
            <p:cNvSpPr/>
            <p:nvPr/>
          </p:nvSpPr>
          <p:spPr>
            <a:xfrm>
              <a:off x="528902" y="4117975"/>
              <a:ext cx="2033261" cy="2033261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599995" y="3975827"/>
              <a:ext cx="1855516" cy="1855516"/>
            </a:xfrm>
            <a:prstGeom prst="flowChartConnector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80755" y="6870657"/>
              <a:ext cx="2033261" cy="2033261"/>
            </a:xfrm>
            <a:prstGeom prst="flowChartConnector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442544" y="4125840"/>
              <a:ext cx="2033261" cy="2033261"/>
            </a:xfrm>
            <a:prstGeom prst="flowChartConnector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210300" y="800100"/>
              <a:ext cx="2057400" cy="2057400"/>
            </a:xfrm>
            <a:prstGeom prst="flowChartConnector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30949" y="4113140"/>
              <a:ext cx="2033261" cy="2033261"/>
            </a:xfrm>
            <a:prstGeom prst="flowChartConnector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0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692" name="Google Shape;692;p20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0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graphicFrame>
        <p:nvGraphicFramePr>
          <p:cNvPr id="694" name="Google Shape;694;p20"/>
          <p:cNvGraphicFramePr/>
          <p:nvPr/>
        </p:nvGraphicFramePr>
        <p:xfrm>
          <a:off x="1028700" y="2725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{1D8EA3A7-421E-4588-AB1A-2C9439813AB0}</a:tableStyleId>
              </a:tblPr>
              <a:tblGrid>
                <a:gridCol w="845475"/>
                <a:gridCol w="1597750"/>
                <a:gridCol w="2716200"/>
                <a:gridCol w="4713400"/>
                <a:gridCol w="1517875"/>
                <a:gridCol w="2077100"/>
                <a:gridCol w="2762800"/>
              </a:tblGrid>
              <a:tr h="88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연번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데이터명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공간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예시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형식</a:t>
                      </a:r>
                      <a:endParaRPr b="0" i="0" sz="26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용량 및 건수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GICS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Yahoo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finance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3,983건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(총 59개 컬럼)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7878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SBTI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Companies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taking action</a:t>
                      </a:r>
                      <a:endParaRPr/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2024년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사이트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8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carbon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혁신바우처 플랫폼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2021년~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0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</a:t>
                      </a:r>
                      <a:endParaRPr b="0" i="0" sz="20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한컴오피스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10건</a:t>
                      </a:r>
                      <a:endParaRPr b="0" i="0" sz="2400" u="none" cap="none" strike="noStrike">
                        <a:solidFill>
                          <a:srgbClr val="78787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Google Shape;695;p20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수집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281" y="3674219"/>
            <a:ext cx="3948975" cy="166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5852" y="5455515"/>
            <a:ext cx="2401832" cy="166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474" y="7280083"/>
            <a:ext cx="3138588" cy="156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0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1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707" name="Google Shape;707;p21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1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1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711" name="Google Shape;711;p21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" name="Google Shape;712;p21"/>
          <p:cNvGrpSpPr/>
          <p:nvPr/>
        </p:nvGrpSpPr>
        <p:grpSpPr>
          <a:xfrm>
            <a:off x="838200" y="3543300"/>
            <a:ext cx="16678561" cy="584775"/>
            <a:chOff x="838200" y="3543300"/>
            <a:chExt cx="16678561" cy="584775"/>
          </a:xfrm>
        </p:grpSpPr>
        <p:sp>
          <p:nvSpPr>
            <p:cNvPr id="713" name="Google Shape;713;p21"/>
            <p:cNvSpPr/>
            <p:nvPr/>
          </p:nvSpPr>
          <p:spPr>
            <a:xfrm>
              <a:off x="4074174" y="3543300"/>
              <a:ext cx="13442587" cy="58477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'총 시가총액변화율'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= df.groupby([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'회사명'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],</a:t>
              </a:r>
              <a:r>
                <a:rPr lang="ko-KR" sz="160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group_keys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=False)[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'시가총액'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].apply(lambda x: (x.diff()+1) / (x+1) * 100)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'총 시가총액변화율'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= 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'총 시가총액변화율'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].fillna(1)</a:t>
              </a:r>
              <a:endParaRPr b="0" sz="16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14" name="Google Shape;714;p21"/>
            <p:cNvSpPr txBox="1"/>
            <p:nvPr/>
          </p:nvSpPr>
          <p:spPr>
            <a:xfrm>
              <a:off x="3630235" y="3651021"/>
              <a:ext cx="247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838200" y="3611403"/>
              <a:ext cx="2595280" cy="45175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  <a:effectLst>
              <a:outerShdw blurRad="152400" rotWithShape="0" algn="tl" dir="2700000" dist="38100">
                <a:srgbClr val="000000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변화율 변수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21"/>
          <p:cNvGrpSpPr/>
          <p:nvPr/>
        </p:nvGrpSpPr>
        <p:grpSpPr>
          <a:xfrm>
            <a:off x="838200" y="4425366"/>
            <a:ext cx="15415509" cy="584775"/>
            <a:chOff x="838200" y="4305300"/>
            <a:chExt cx="15415509" cy="584775"/>
          </a:xfrm>
        </p:grpSpPr>
        <p:sp>
          <p:nvSpPr>
            <p:cNvPr id="717" name="Google Shape;717;p21"/>
            <p:cNvSpPr/>
            <p:nvPr/>
          </p:nvSpPr>
          <p:spPr>
            <a:xfrm>
              <a:off x="4074174" y="4305300"/>
              <a:ext cx="12179535" cy="58477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6A9955"/>
                  </a:solidFill>
                  <a:latin typeface="Consolas"/>
                  <a:ea typeface="Consolas"/>
                  <a:cs typeface="Consolas"/>
                  <a:sym typeface="Consolas"/>
                </a:rPr>
                <a:t># 환경지표</a:t>
              </a:r>
              <a:endParaRPr sz="16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'환경지표'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= (df[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'에너지 총량 등급'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* 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'온실가스 배출총량 등급'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* df[</a:t>
              </a:r>
              <a:r>
                <a:rPr lang="ko-KR" sz="16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'용수 사용량 등급'</a:t>
              </a:r>
              <a:r>
                <a:rPr lang="ko-KR" sz="16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]) / 3</a:t>
              </a:r>
              <a:endParaRPr b="0" sz="16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18" name="Google Shape;718;p21"/>
            <p:cNvSpPr txBox="1"/>
            <p:nvPr/>
          </p:nvSpPr>
          <p:spPr>
            <a:xfrm>
              <a:off x="3630235" y="4434397"/>
              <a:ext cx="247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838200" y="4387197"/>
              <a:ext cx="2595280" cy="45175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  <a:effectLst>
              <a:outerShdw blurRad="152400" rotWithShape="0" algn="tl" dir="2700000" dist="38100">
                <a:srgbClr val="000000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지표 변수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21"/>
          <p:cNvGrpSpPr/>
          <p:nvPr/>
        </p:nvGrpSpPr>
        <p:grpSpPr>
          <a:xfrm>
            <a:off x="838200" y="5307432"/>
            <a:ext cx="15415509" cy="923330"/>
            <a:chOff x="838200" y="5143500"/>
            <a:chExt cx="15415509" cy="923330"/>
          </a:xfrm>
        </p:grpSpPr>
        <p:sp>
          <p:nvSpPr>
            <p:cNvPr id="721" name="Google Shape;721;p21"/>
            <p:cNvSpPr/>
            <p:nvPr/>
          </p:nvSpPr>
          <p:spPr>
            <a:xfrm>
              <a:off x="4074174" y="5143500"/>
              <a:ext cx="12179535" cy="92333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6A9955"/>
                  </a:solidFill>
                  <a:latin typeface="Consolas"/>
                  <a:ea typeface="Consolas"/>
                  <a:cs typeface="Consolas"/>
                  <a:sym typeface="Consolas"/>
                </a:rPr>
                <a:t># 종합등급을 기준으로 GICS_Sector 열을 타겟 인코딩</a:t>
              </a:r>
              <a:endParaRPr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target_mean_sector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= df_target_enc.groupby(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'GICS_Sector'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)[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'종합등급'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].mean().to_dict()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df_target_enc[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'GICS_Sector_encoded'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= df_target_enc[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'GICS_Sector'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].map(target_mean_sector)</a:t>
              </a:r>
              <a:endParaRPr b="0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22" name="Google Shape;722;p21"/>
            <p:cNvSpPr txBox="1"/>
            <p:nvPr/>
          </p:nvSpPr>
          <p:spPr>
            <a:xfrm>
              <a:off x="3630235" y="5420499"/>
              <a:ext cx="247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838200" y="5338074"/>
              <a:ext cx="2595280" cy="45175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  <a:effectLst>
              <a:outerShdw blurRad="152400" rotWithShape="0" algn="tl" dir="2700000" dist="38100">
                <a:srgbClr val="000000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Target Encoding</a:t>
              </a:r>
              <a:endParaRPr/>
            </a:p>
          </p:txBody>
        </p:sp>
      </p:grpSp>
      <p:grpSp>
        <p:nvGrpSpPr>
          <p:cNvPr id="724" name="Google Shape;724;p21"/>
          <p:cNvGrpSpPr/>
          <p:nvPr/>
        </p:nvGrpSpPr>
        <p:grpSpPr>
          <a:xfrm>
            <a:off x="838200" y="6528053"/>
            <a:ext cx="12329948" cy="451757"/>
            <a:chOff x="838200" y="6286500"/>
            <a:chExt cx="12329948" cy="451757"/>
          </a:xfrm>
        </p:grpSpPr>
        <p:sp>
          <p:nvSpPr>
            <p:cNvPr id="725" name="Google Shape;725;p21"/>
            <p:cNvSpPr/>
            <p:nvPr/>
          </p:nvSpPr>
          <p:spPr>
            <a:xfrm>
              <a:off x="4074174" y="6342740"/>
              <a:ext cx="9093974" cy="36933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특정 변수에 Elbow Method 활용 최적 군집개수를 지정하여 적용</a:t>
              </a:r>
              <a:endParaRPr/>
            </a:p>
          </p:txBody>
        </p:sp>
        <p:sp>
          <p:nvSpPr>
            <p:cNvPr id="726" name="Google Shape;726;p21"/>
            <p:cNvSpPr txBox="1"/>
            <p:nvPr/>
          </p:nvSpPr>
          <p:spPr>
            <a:xfrm>
              <a:off x="3630235" y="6342740"/>
              <a:ext cx="247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838200" y="6286500"/>
              <a:ext cx="2595280" cy="45175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  <a:effectLst>
              <a:outerShdw blurRad="152400" rotWithShape="0" algn="tl" dir="2700000" dist="38100">
                <a:srgbClr val="000000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K_Means_Cluster 추가</a:t>
              </a:r>
              <a:endParaRPr/>
            </a:p>
          </p:txBody>
        </p:sp>
      </p:grpSp>
      <p:grpSp>
        <p:nvGrpSpPr>
          <p:cNvPr id="728" name="Google Shape;728;p21"/>
          <p:cNvGrpSpPr/>
          <p:nvPr/>
        </p:nvGrpSpPr>
        <p:grpSpPr>
          <a:xfrm>
            <a:off x="838200" y="7277100"/>
            <a:ext cx="12329948" cy="451757"/>
            <a:chOff x="838200" y="6972300"/>
            <a:chExt cx="12329948" cy="451757"/>
          </a:xfrm>
        </p:grpSpPr>
        <p:sp>
          <p:nvSpPr>
            <p:cNvPr id="729" name="Google Shape;729;p21"/>
            <p:cNvSpPr/>
            <p:nvPr/>
          </p:nvSpPr>
          <p:spPr>
            <a:xfrm>
              <a:off x="4074174" y="7013513"/>
              <a:ext cx="9093974" cy="36933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수치형 변수에 MinMaxScaler 활용 0과 1사이의 값으로 변환</a:t>
              </a:r>
              <a:endParaRPr/>
            </a:p>
          </p:txBody>
        </p:sp>
        <p:sp>
          <p:nvSpPr>
            <p:cNvPr id="730" name="Google Shape;730;p21"/>
            <p:cNvSpPr txBox="1"/>
            <p:nvPr/>
          </p:nvSpPr>
          <p:spPr>
            <a:xfrm>
              <a:off x="3630235" y="7013513"/>
              <a:ext cx="247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838200" y="6972300"/>
              <a:ext cx="2595280" cy="45175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4F8FB"/>
                </a:gs>
                <a:gs pos="74000">
                  <a:srgbClr val="AEC5E1"/>
                </a:gs>
                <a:gs pos="83000">
                  <a:srgbClr val="AEC5E1"/>
                </a:gs>
                <a:gs pos="100000">
                  <a:srgbClr val="C8D8EB"/>
                </a:gs>
              </a:gsLst>
              <a:lin ang="5400000" scaled="0"/>
            </a:gradFill>
            <a:ln>
              <a:noFill/>
            </a:ln>
            <a:effectLst>
              <a:outerShdw blurRad="152400" rotWithShape="0" algn="tl" dir="2700000" dist="38100">
                <a:srgbClr val="000000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MinMaxScaler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21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1"/>
          <p:cNvSpPr txBox="1"/>
          <p:nvPr/>
        </p:nvSpPr>
        <p:spPr>
          <a:xfrm>
            <a:off x="2075624" y="8225535"/>
            <a:ext cx="14897926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데이터의 질을 높이고 모델의 성능을 최적화하기 위해 전처리를 수행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734" name="Google Shape;7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2"/>
          <p:cNvSpPr/>
          <p:nvPr/>
        </p:nvSpPr>
        <p:spPr>
          <a:xfrm>
            <a:off x="1181100" y="3261595"/>
            <a:ext cx="1588770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2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743" name="Google Shape;743;p22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2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6중분류 🡪 4중 분류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2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2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2075624" y="8225535"/>
            <a:ext cx="14897926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종합등급이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B+이상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인 기업이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ESG 경영 실행 기업으로 인정되어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국민연금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이자혜택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등 다양한 혜택을 받을 수 있음 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이에 따라 기존의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6단계 등급 분류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(A+, A, B+, B, C, D)가 A+, A, B+, B이하의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4단계 등급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으로 간소화(선행 논문은 2단계로 분류)</a:t>
            </a:r>
            <a:endParaRPr/>
          </a:p>
        </p:txBody>
      </p:sp>
      <p:pic>
        <p:nvPicPr>
          <p:cNvPr descr="체크 " id="749" name="Google Shape;74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2"/>
          <p:cNvPicPr preferRelativeResize="0"/>
          <p:nvPr/>
        </p:nvPicPr>
        <p:blipFill rotWithShape="1">
          <a:blip r:embed="rId6">
            <a:alphaModFix/>
          </a:blip>
          <a:srcRect b="43036" l="1024" r="1024" t="430"/>
          <a:stretch/>
        </p:blipFill>
        <p:spPr>
          <a:xfrm>
            <a:off x="2736938" y="3722919"/>
            <a:ext cx="5031878" cy="414638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51" name="Google Shape;751;p22"/>
          <p:cNvPicPr preferRelativeResize="0"/>
          <p:nvPr/>
        </p:nvPicPr>
        <p:blipFill rotWithShape="1">
          <a:blip r:embed="rId7">
            <a:alphaModFix/>
          </a:blip>
          <a:srcRect b="0" l="1280" r="1120" t="786"/>
          <a:stretch/>
        </p:blipFill>
        <p:spPr>
          <a:xfrm>
            <a:off x="10519184" y="3723894"/>
            <a:ext cx="5031878" cy="41628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52" name="Google Shape;752;p22"/>
          <p:cNvSpPr/>
          <p:nvPr/>
        </p:nvSpPr>
        <p:spPr>
          <a:xfrm>
            <a:off x="8376063" y="5549256"/>
            <a:ext cx="1401877" cy="51208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1000">
                <a:schemeClr val="lt1"/>
              </a:gs>
              <a:gs pos="84000">
                <a:srgbClr val="92CCDC"/>
              </a:gs>
              <a:gs pos="100000">
                <a:srgbClr val="92CCD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2"/>
          <p:cNvSpPr txBox="1"/>
          <p:nvPr/>
        </p:nvSpPr>
        <p:spPr>
          <a:xfrm>
            <a:off x="8376063" y="5233693"/>
            <a:ext cx="15231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4중분류로 변환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2"/>
          <p:cNvSpPr txBox="1"/>
          <p:nvPr/>
        </p:nvSpPr>
        <p:spPr>
          <a:xfrm>
            <a:off x="4307701" y="3317481"/>
            <a:ext cx="2016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(종합등급)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6중 분류</a:t>
            </a:r>
            <a:endParaRPr/>
          </a:p>
        </p:txBody>
      </p:sp>
      <p:sp>
        <p:nvSpPr>
          <p:cNvPr id="755" name="Google Shape;755;p22"/>
          <p:cNvSpPr txBox="1"/>
          <p:nvPr/>
        </p:nvSpPr>
        <p:spPr>
          <a:xfrm>
            <a:off x="12115800" y="3317481"/>
            <a:ext cx="20201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(종합등급)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4중 분류</a:t>
            </a:r>
            <a:endParaRPr/>
          </a:p>
        </p:txBody>
      </p:sp>
      <p:sp>
        <p:nvSpPr>
          <p:cNvPr id="756" name="Google Shape;756;p22"/>
          <p:cNvSpPr/>
          <p:nvPr/>
        </p:nvSpPr>
        <p:spPr>
          <a:xfrm>
            <a:off x="14097348" y="4792946"/>
            <a:ext cx="584200" cy="417882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22"/>
          <p:cNvSpPr/>
          <p:nvPr/>
        </p:nvSpPr>
        <p:spPr>
          <a:xfrm>
            <a:off x="14097348" y="5596356"/>
            <a:ext cx="584200" cy="417882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4096304" y="6671948"/>
            <a:ext cx="584200" cy="417882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2"/>
          <p:cNvSpPr/>
          <p:nvPr/>
        </p:nvSpPr>
        <p:spPr>
          <a:xfrm>
            <a:off x="6301288" y="4826204"/>
            <a:ext cx="328112" cy="340894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2"/>
          <p:cNvSpPr/>
          <p:nvPr/>
        </p:nvSpPr>
        <p:spPr>
          <a:xfrm>
            <a:off x="6301288" y="5629614"/>
            <a:ext cx="328112" cy="340894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6300244" y="6705206"/>
            <a:ext cx="328112" cy="340894"/>
          </a:xfrm>
          <a:prstGeom prst="flowChartConnector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2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3"/>
          <p:cNvSpPr/>
          <p:nvPr/>
        </p:nvSpPr>
        <p:spPr>
          <a:xfrm>
            <a:off x="1293790" y="3305175"/>
            <a:ext cx="7472470" cy="468971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23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771" name="Google Shape;771;p23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773" name="Google Shape;773;p23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3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3"/>
          <p:cNvSpPr txBox="1"/>
          <p:nvPr/>
        </p:nvSpPr>
        <p:spPr>
          <a:xfrm>
            <a:off x="2057400" y="8225535"/>
            <a:ext cx="13868400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SHAP Value를 추출하여 E, S, G, 재무, 성장성에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가중치를 부여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하여 모델링 성능 향상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776" name="Google Shape;7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600" y="3439349"/>
            <a:ext cx="6243080" cy="446664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23"/>
          <p:cNvSpPr/>
          <p:nvPr/>
        </p:nvSpPr>
        <p:spPr>
          <a:xfrm>
            <a:off x="9521740" y="3305175"/>
            <a:ext cx="7472470" cy="468971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23"/>
          <p:cNvGrpSpPr/>
          <p:nvPr/>
        </p:nvGrpSpPr>
        <p:grpSpPr>
          <a:xfrm>
            <a:off x="9736405" y="3554227"/>
            <a:ext cx="7043140" cy="4180073"/>
            <a:chOff x="8899721" y="3184807"/>
            <a:chExt cx="7305169" cy="4180073"/>
          </a:xfrm>
        </p:grpSpPr>
        <p:sp>
          <p:nvSpPr>
            <p:cNvPr id="780" name="Google Shape;780;p23"/>
            <p:cNvSpPr/>
            <p:nvPr/>
          </p:nvSpPr>
          <p:spPr>
            <a:xfrm>
              <a:off x="8899721" y="3925669"/>
              <a:ext cx="7305169" cy="34392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'E_value'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'E_value'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CDCAA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B5CEA8"/>
                  </a:solidFill>
                  <a:latin typeface="Consolas"/>
                  <a:ea typeface="Consolas"/>
                  <a:cs typeface="Consolas"/>
                  <a:sym typeface="Consolas"/>
                </a:rPr>
                <a:t>0.0280861</a:t>
              </a:r>
              <a:endParaRPr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'S_value'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'S_value'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CDCAA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B5CEA8"/>
                  </a:solidFill>
                  <a:latin typeface="Consolas"/>
                  <a:ea typeface="Consolas"/>
                  <a:cs typeface="Consolas"/>
                  <a:sym typeface="Consolas"/>
                </a:rPr>
                <a:t>0.181947746</a:t>
              </a:r>
              <a:endParaRPr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'G_value'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'G_value'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CDCAA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B5CEA8"/>
                  </a:solidFill>
                  <a:latin typeface="Consolas"/>
                  <a:ea typeface="Consolas"/>
                  <a:cs typeface="Consolas"/>
                  <a:sym typeface="Consolas"/>
                </a:rPr>
                <a:t>0.274159625</a:t>
              </a:r>
              <a:endParaRPr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'재무_value'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'재무_value'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CDCAA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B5CEA8"/>
                  </a:solidFill>
                  <a:latin typeface="Consolas"/>
                  <a:ea typeface="Consolas"/>
                  <a:cs typeface="Consolas"/>
                  <a:sym typeface="Consolas"/>
                </a:rPr>
                <a:t>0.347628275</a:t>
              </a:r>
              <a:endParaRPr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'성장성_value'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df1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ko-KR" sz="1800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'성장성_value'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] </a:t>
              </a:r>
              <a:r>
                <a:rPr lang="ko-KR" sz="1800">
                  <a:solidFill>
                    <a:srgbClr val="DCDCAA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ko-KR" sz="1800">
                  <a:solidFill>
                    <a:srgbClr val="CCCCCC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ko-KR" sz="1800">
                  <a:solidFill>
                    <a:srgbClr val="B5CEA8"/>
                  </a:solidFill>
                  <a:latin typeface="Consolas"/>
                  <a:ea typeface="Consolas"/>
                  <a:cs typeface="Consolas"/>
                  <a:sym typeface="Consolas"/>
                </a:rPr>
                <a:t>0.168178254</a:t>
              </a:r>
              <a:endParaRPr b="0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1" name="Google Shape;781;p23"/>
            <p:cNvSpPr txBox="1"/>
            <p:nvPr/>
          </p:nvSpPr>
          <p:spPr>
            <a:xfrm>
              <a:off x="9707905" y="3184807"/>
              <a:ext cx="6138801" cy="604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31859B"/>
                  </a:solidFill>
                  <a:latin typeface="Arial"/>
                  <a:ea typeface="Arial"/>
                  <a:cs typeface="Arial"/>
                  <a:sym typeface="Arial"/>
                </a:rPr>
                <a:t>SHAP 이용한 5단 분류 가중치 적용</a:t>
              </a:r>
              <a:endParaRPr/>
            </a:p>
          </p:txBody>
        </p:sp>
      </p:grpSp>
      <p:grpSp>
        <p:nvGrpSpPr>
          <p:cNvPr id="782" name="Google Shape;782;p23"/>
          <p:cNvGrpSpPr/>
          <p:nvPr/>
        </p:nvGrpSpPr>
        <p:grpSpPr>
          <a:xfrm>
            <a:off x="9981857" y="3417183"/>
            <a:ext cx="645043" cy="548472"/>
            <a:chOff x="11702853" y="-1151642"/>
            <a:chExt cx="645043" cy="548472"/>
          </a:xfrm>
        </p:grpSpPr>
        <p:pic>
          <p:nvPicPr>
            <p:cNvPr descr="별 " id="783" name="Google Shape;78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77536">
              <a:off x="11737952" y="-1110286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별 " id="784" name="Google Shape;784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77536">
              <a:off x="12000779" y="-1023342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별 " id="785" name="Google Shape;785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77536">
              <a:off x="11737953" y="-921499"/>
              <a:ext cx="312017" cy="276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23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SHAP Values 추출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3"/>
          <p:cNvSpPr/>
          <p:nvPr/>
        </p:nvSpPr>
        <p:spPr>
          <a:xfrm>
            <a:off x="14058900" y="4561847"/>
            <a:ext cx="1231900" cy="4292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3"/>
          <p:cNvSpPr/>
          <p:nvPr/>
        </p:nvSpPr>
        <p:spPr>
          <a:xfrm>
            <a:off x="14046200" y="5250996"/>
            <a:ext cx="1498600" cy="4292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3"/>
          <p:cNvSpPr/>
          <p:nvPr/>
        </p:nvSpPr>
        <p:spPr>
          <a:xfrm>
            <a:off x="14046200" y="5958741"/>
            <a:ext cx="1498600" cy="4292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3"/>
          <p:cNvSpPr/>
          <p:nvPr/>
        </p:nvSpPr>
        <p:spPr>
          <a:xfrm>
            <a:off x="14706600" y="6639051"/>
            <a:ext cx="1498600" cy="4292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3"/>
          <p:cNvSpPr/>
          <p:nvPr/>
        </p:nvSpPr>
        <p:spPr>
          <a:xfrm>
            <a:off x="15176500" y="7284953"/>
            <a:ext cx="1498600" cy="4292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3"/>
          <p:cNvSpPr/>
          <p:nvPr/>
        </p:nvSpPr>
        <p:spPr>
          <a:xfrm>
            <a:off x="2110740" y="3769249"/>
            <a:ext cx="5797627" cy="2773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3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20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4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801" name="Google Shape;801;p2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4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803" name="Google Shape;803;p24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24"/>
          <p:cNvPicPr preferRelativeResize="0"/>
          <p:nvPr/>
        </p:nvPicPr>
        <p:blipFill rotWithShape="1">
          <a:blip r:embed="rId5">
            <a:alphaModFix/>
          </a:blip>
          <a:srcRect b="24642" l="112" r="-1" t="243"/>
          <a:stretch/>
        </p:blipFill>
        <p:spPr>
          <a:xfrm>
            <a:off x="2414912" y="2677161"/>
            <a:ext cx="13445476" cy="645413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4"/>
          <p:cNvSpPr/>
          <p:nvPr/>
        </p:nvSpPr>
        <p:spPr>
          <a:xfrm>
            <a:off x="9601200" y="2610370"/>
            <a:ext cx="6319603" cy="6548620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4"/>
          <p:cNvSpPr/>
          <p:nvPr/>
        </p:nvSpPr>
        <p:spPr>
          <a:xfrm>
            <a:off x="3200400" y="2614930"/>
            <a:ext cx="6337300" cy="6548620"/>
          </a:xfrm>
          <a:prstGeom prst="rect">
            <a:avLst/>
          </a:prstGeom>
          <a:noFill/>
          <a:ln cap="flat" cmpd="sng" w="50800">
            <a:solidFill>
              <a:srgbClr val="66B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24"/>
          <p:cNvCxnSpPr>
            <a:endCxn id="808" idx="1"/>
          </p:cNvCxnSpPr>
          <p:nvPr/>
        </p:nvCxnSpPr>
        <p:spPr>
          <a:xfrm flipH="1" rot="10800000">
            <a:off x="5084100" y="2095500"/>
            <a:ext cx="1469100" cy="519300"/>
          </a:xfrm>
          <a:prstGeom prst="bentConnector3">
            <a:avLst>
              <a:gd fmla="val 50001" name="adj1"/>
            </a:avLst>
          </a:prstGeom>
          <a:noFill/>
          <a:ln cap="flat" cmpd="sng" w="34925">
            <a:solidFill>
              <a:srgbClr val="66B3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8" name="Google Shape;808;p24"/>
          <p:cNvSpPr txBox="1"/>
          <p:nvPr/>
        </p:nvSpPr>
        <p:spPr>
          <a:xfrm>
            <a:off x="6553200" y="1910834"/>
            <a:ext cx="3738524" cy="369332"/>
          </a:xfrm>
          <a:prstGeom prst="rect">
            <a:avLst/>
          </a:prstGeom>
          <a:noFill/>
          <a:ln cap="flat" cmpd="sng" w="25400">
            <a:solidFill>
              <a:srgbClr val="66B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E,S,G,재무,성장성에 가중치를 곱한 값</a:t>
            </a:r>
            <a:endParaRPr/>
          </a:p>
        </p:txBody>
      </p:sp>
      <p:cxnSp>
        <p:nvCxnSpPr>
          <p:cNvPr id="809" name="Google Shape;809;p24"/>
          <p:cNvCxnSpPr/>
          <p:nvPr/>
        </p:nvCxnSpPr>
        <p:spPr>
          <a:xfrm flipH="1" rot="10800000">
            <a:off x="10265731" y="2095630"/>
            <a:ext cx="1469100" cy="519300"/>
          </a:xfrm>
          <a:prstGeom prst="bentConnector3">
            <a:avLst>
              <a:gd fmla="val 49999" name="adj1"/>
            </a:avLst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0" name="Google Shape;810;p24"/>
          <p:cNvSpPr txBox="1"/>
          <p:nvPr/>
        </p:nvSpPr>
        <p:spPr>
          <a:xfrm>
            <a:off x="11772269" y="1910834"/>
            <a:ext cx="2190023" cy="36933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분류별 상세등급 표현</a:t>
            </a:r>
            <a:endParaRPr/>
          </a:p>
        </p:txBody>
      </p:sp>
      <p:sp>
        <p:nvSpPr>
          <p:cNvPr id="811" name="Google Shape;811;p24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5"/>
          <p:cNvSpPr/>
          <p:nvPr/>
        </p:nvSpPr>
        <p:spPr>
          <a:xfrm>
            <a:off x="1181100" y="3261595"/>
            <a:ext cx="1588770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25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820" name="Google Shape;820;p25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5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데이터 현황 분석</a:t>
            </a:r>
            <a:endParaRPr/>
          </a:p>
        </p:txBody>
      </p:sp>
      <p:sp>
        <p:nvSpPr>
          <p:cNvPr id="822" name="Google Shape;822;p25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Smote</a:t>
            </a:r>
            <a:endParaRPr/>
          </a:p>
        </p:txBody>
      </p:sp>
      <p:sp>
        <p:nvSpPr>
          <p:cNvPr id="823" name="Google Shape;823;p25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전처리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25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5"/>
          <p:cNvSpPr txBox="1"/>
          <p:nvPr/>
        </p:nvSpPr>
        <p:spPr>
          <a:xfrm>
            <a:off x="2057400" y="8225535"/>
            <a:ext cx="14483634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Smote를 사용하여 불균형한 데이터셋에서 소수 클래스의 샘플을 생성하여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오버 샘플링으로 클래스 간의 균형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을 맞춤</a:t>
            </a:r>
            <a:endParaRPr/>
          </a:p>
        </p:txBody>
      </p:sp>
      <p:pic>
        <p:nvPicPr>
          <p:cNvPr descr="체크 " id="826" name="Google Shape;8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9434" y="3608225"/>
            <a:ext cx="6252694" cy="39736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28" name="Google Shape;82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82972" y="3608225"/>
            <a:ext cx="5119028" cy="39736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29" name="Google Shape;829;p25"/>
          <p:cNvSpPr/>
          <p:nvPr/>
        </p:nvSpPr>
        <p:spPr>
          <a:xfrm>
            <a:off x="8761030" y="5532143"/>
            <a:ext cx="1401877" cy="51208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1000">
                <a:schemeClr val="lt1"/>
              </a:gs>
              <a:gs pos="84000">
                <a:srgbClr val="92CCDC"/>
              </a:gs>
              <a:gs pos="100000">
                <a:srgbClr val="92CCD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5"/>
          <p:cNvSpPr txBox="1"/>
          <p:nvPr/>
        </p:nvSpPr>
        <p:spPr>
          <a:xfrm>
            <a:off x="8818128" y="5193589"/>
            <a:ext cx="13988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SMOTE 적용</a:t>
            </a:r>
            <a:endParaRPr/>
          </a:p>
        </p:txBody>
      </p:sp>
      <p:sp>
        <p:nvSpPr>
          <p:cNvPr id="831" name="Google Shape;831;p25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26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빅데이터 모델링</a:t>
            </a:r>
            <a:endParaRPr/>
          </a:p>
        </p:txBody>
      </p:sp>
      <p:sp>
        <p:nvSpPr>
          <p:cNvPr id="838" name="Google Shape;838;p26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모델링 결과 확인 및 선정</a:t>
            </a:r>
            <a:endParaRPr/>
          </a:p>
        </p:txBody>
      </p:sp>
      <p:pic>
        <p:nvPicPr>
          <p:cNvPr id="839" name="Google Shape;8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26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6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04. 빅데이터 모델링</a:t>
            </a:r>
            <a:endParaRPr/>
          </a:p>
        </p:txBody>
      </p:sp>
      <p:sp>
        <p:nvSpPr>
          <p:cNvPr id="842" name="Google Shape;842;p26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6"/>
          <p:cNvSpPr txBox="1"/>
          <p:nvPr/>
        </p:nvSpPr>
        <p:spPr>
          <a:xfrm>
            <a:off x="2057400" y="8225535"/>
            <a:ext cx="13868400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9개의 모델 중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XGB Classifier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 가장 높은 정확도(85.3%)와 F1-score, 재현율을 기록하여 최고의 성능을 보임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844" name="Google Shape;8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26"/>
          <p:cNvSpPr txBox="1"/>
          <p:nvPr/>
        </p:nvSpPr>
        <p:spPr>
          <a:xfrm>
            <a:off x="12954000" y="520700"/>
            <a:ext cx="4305299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빅데이터 분석 모델링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100" y="2679700"/>
            <a:ext cx="8991600" cy="52937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47" name="Google Shape;847;p26"/>
          <p:cNvSpPr/>
          <p:nvPr/>
        </p:nvSpPr>
        <p:spPr>
          <a:xfrm>
            <a:off x="4829175" y="3076575"/>
            <a:ext cx="7248525" cy="647700"/>
          </a:xfrm>
          <a:prstGeom prst="roundRect">
            <a:avLst>
              <a:gd fmla="val 16667" name="adj"/>
            </a:avLst>
          </a:prstGeom>
          <a:solidFill>
            <a:srgbClr val="FF0000">
              <a:alpha val="1960"/>
            </a:srgbClr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6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7"/>
          <p:cNvSpPr/>
          <p:nvPr/>
        </p:nvSpPr>
        <p:spPr>
          <a:xfrm>
            <a:off x="1319190" y="3289300"/>
            <a:ext cx="747247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27"/>
          <p:cNvSpPr/>
          <p:nvPr/>
        </p:nvSpPr>
        <p:spPr>
          <a:xfrm>
            <a:off x="6629400" y="4200995"/>
            <a:ext cx="1733799" cy="296627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7"/>
          <p:cNvSpPr/>
          <p:nvPr/>
        </p:nvSpPr>
        <p:spPr>
          <a:xfrm>
            <a:off x="9416181" y="3281696"/>
            <a:ext cx="747247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7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빅데이터 모델링</a:t>
            </a:r>
            <a:endParaRPr/>
          </a:p>
        </p:txBody>
      </p:sp>
      <p:sp>
        <p:nvSpPr>
          <p:cNvPr id="858" name="Google Shape;858;p27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결과값</a:t>
            </a:r>
            <a:endParaRPr/>
          </a:p>
        </p:txBody>
      </p:sp>
      <p:pic>
        <p:nvPicPr>
          <p:cNvPr id="859" name="Google Shape;8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7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04. 빅데이터 모델링</a:t>
            </a:r>
            <a:endParaRPr/>
          </a:p>
        </p:txBody>
      </p:sp>
      <p:sp>
        <p:nvSpPr>
          <p:cNvPr id="862" name="Google Shape;862;p27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7"/>
          <p:cNvSpPr txBox="1"/>
          <p:nvPr/>
        </p:nvSpPr>
        <p:spPr>
          <a:xfrm>
            <a:off x="2057400" y="8225535"/>
            <a:ext cx="13868400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모델을 사용하여 예측된 등급을 파이 차트와 막대 차트를 통해 시각화한 결과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864" name="Google Shape;86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62643" y="4031271"/>
            <a:ext cx="6579545" cy="380921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866" name="Google Shape;866;p27"/>
          <p:cNvGrpSpPr/>
          <p:nvPr/>
        </p:nvGrpSpPr>
        <p:grpSpPr>
          <a:xfrm>
            <a:off x="6926084" y="5008484"/>
            <a:ext cx="1162787" cy="1752104"/>
            <a:chOff x="7200298" y="3317481"/>
            <a:chExt cx="1162787" cy="1752104"/>
          </a:xfrm>
        </p:grpSpPr>
        <p:sp>
          <p:nvSpPr>
            <p:cNvPr id="867" name="Google Shape;867;p27"/>
            <p:cNvSpPr/>
            <p:nvPr/>
          </p:nvSpPr>
          <p:spPr>
            <a:xfrm>
              <a:off x="7200298" y="3380703"/>
              <a:ext cx="257424" cy="242888"/>
            </a:xfrm>
            <a:prstGeom prst="roundRect">
              <a:avLst>
                <a:gd fmla="val 16667" name="adj"/>
              </a:avLst>
            </a:prstGeom>
            <a:solidFill>
              <a:srgbClr val="FFAF00"/>
            </a:solidFill>
            <a:ln cap="flat" cmpd="sng" w="25400">
              <a:solidFill>
                <a:srgbClr val="FFA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7"/>
            <p:cNvSpPr txBox="1"/>
            <p:nvPr/>
          </p:nvSpPr>
          <p:spPr>
            <a:xfrm>
              <a:off x="7538820" y="3317481"/>
              <a:ext cx="8242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이하</a:t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7200298" y="4307499"/>
              <a:ext cx="257424" cy="242888"/>
            </a:xfrm>
            <a:prstGeom prst="roundRect">
              <a:avLst>
                <a:gd fmla="val 16667" name="adj"/>
              </a:avLst>
            </a:prstGeom>
            <a:solidFill>
              <a:srgbClr val="F46920"/>
            </a:solidFill>
            <a:ln cap="flat" cmpd="sng" w="25400">
              <a:solidFill>
                <a:srgbClr val="F469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7"/>
            <p:cNvSpPr txBox="1"/>
            <p:nvPr/>
          </p:nvSpPr>
          <p:spPr>
            <a:xfrm>
              <a:off x="7538820" y="4244873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7200298" y="3844101"/>
              <a:ext cx="257424" cy="242888"/>
            </a:xfrm>
            <a:prstGeom prst="roundRect">
              <a:avLst>
                <a:gd fmla="val 16667" name="adj"/>
              </a:avLst>
            </a:prstGeom>
            <a:solidFill>
              <a:srgbClr val="F53255"/>
            </a:solidFill>
            <a:ln cap="flat" cmpd="sng" w="25400">
              <a:solidFill>
                <a:srgbClr val="F532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7"/>
            <p:cNvSpPr txBox="1"/>
            <p:nvPr/>
          </p:nvSpPr>
          <p:spPr>
            <a:xfrm>
              <a:off x="7542828" y="3771900"/>
              <a:ext cx="425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B+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7200298" y="4768897"/>
              <a:ext cx="257424" cy="242888"/>
            </a:xfrm>
            <a:prstGeom prst="roundRect">
              <a:avLst>
                <a:gd fmla="val 16667" name="adj"/>
              </a:avLst>
            </a:prstGeom>
            <a:solidFill>
              <a:srgbClr val="F857C1"/>
            </a:solidFill>
            <a:ln cap="flat" cmpd="sng" w="25400">
              <a:solidFill>
                <a:srgbClr val="F857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7"/>
            <p:cNvSpPr txBox="1"/>
            <p:nvPr/>
          </p:nvSpPr>
          <p:spPr>
            <a:xfrm>
              <a:off x="7538820" y="4700253"/>
              <a:ext cx="4331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A+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27"/>
          <p:cNvGrpSpPr/>
          <p:nvPr/>
        </p:nvGrpSpPr>
        <p:grpSpPr>
          <a:xfrm>
            <a:off x="2276684" y="3864429"/>
            <a:ext cx="3857171" cy="4098471"/>
            <a:chOff x="2133600" y="3047457"/>
            <a:chExt cx="4667001" cy="4857491"/>
          </a:xfrm>
        </p:grpSpPr>
        <p:pic>
          <p:nvPicPr>
            <p:cNvPr id="876" name="Google Shape;876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33600" y="3047457"/>
              <a:ext cx="4667001" cy="4857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27"/>
            <p:cNvSpPr/>
            <p:nvPr/>
          </p:nvSpPr>
          <p:spPr>
            <a:xfrm>
              <a:off x="4876800" y="5629649"/>
              <a:ext cx="1219200" cy="705610"/>
            </a:xfrm>
            <a:prstGeom prst="rect">
              <a:avLst/>
            </a:prstGeom>
            <a:solidFill>
              <a:srgbClr val="FFAF00"/>
            </a:solidFill>
            <a:ln cap="flat" cmpd="sng" w="25400">
              <a:solidFill>
                <a:srgbClr val="FFA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2590800" y="5141597"/>
              <a:ext cx="1219200" cy="705610"/>
            </a:xfrm>
            <a:prstGeom prst="rect">
              <a:avLst/>
            </a:prstGeom>
            <a:solidFill>
              <a:srgbClr val="F469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27"/>
          <p:cNvSpPr txBox="1"/>
          <p:nvPr/>
        </p:nvSpPr>
        <p:spPr>
          <a:xfrm>
            <a:off x="4318000" y="6174922"/>
            <a:ext cx="12763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AF00"/>
                </a:solidFill>
                <a:latin typeface="Arial"/>
                <a:ea typeface="Arial"/>
                <a:cs typeface="Arial"/>
                <a:sym typeface="Arial"/>
              </a:rPr>
              <a:t>558(62%)</a:t>
            </a:r>
            <a:endParaRPr sz="1800">
              <a:solidFill>
                <a:srgbClr val="FFA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7"/>
          <p:cNvSpPr txBox="1"/>
          <p:nvPr/>
        </p:nvSpPr>
        <p:spPr>
          <a:xfrm>
            <a:off x="2391228" y="5719220"/>
            <a:ext cx="12763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46920"/>
                </a:solidFill>
                <a:latin typeface="Arial"/>
                <a:ea typeface="Arial"/>
                <a:cs typeface="Arial"/>
                <a:sym typeface="Arial"/>
              </a:rPr>
              <a:t>229(26%)</a:t>
            </a:r>
            <a:endParaRPr sz="1800">
              <a:solidFill>
                <a:srgbClr val="F469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27"/>
          <p:cNvSpPr txBox="1"/>
          <p:nvPr/>
        </p:nvSpPr>
        <p:spPr>
          <a:xfrm>
            <a:off x="2895600" y="4712278"/>
            <a:ext cx="12763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53255"/>
                </a:solidFill>
                <a:latin typeface="Arial"/>
                <a:ea typeface="Arial"/>
                <a:cs typeface="Arial"/>
                <a:sym typeface="Arial"/>
              </a:rPr>
              <a:t>105(12%)</a:t>
            </a:r>
            <a:endParaRPr sz="1800">
              <a:solidFill>
                <a:srgbClr val="F532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7"/>
          <p:cNvSpPr txBox="1"/>
          <p:nvPr/>
        </p:nvSpPr>
        <p:spPr>
          <a:xfrm>
            <a:off x="3548743" y="4166054"/>
            <a:ext cx="130356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857C1"/>
                </a:solidFill>
                <a:latin typeface="Arial"/>
                <a:ea typeface="Arial"/>
                <a:cs typeface="Arial"/>
                <a:sym typeface="Arial"/>
              </a:rPr>
              <a:t>5(1% 미만)</a:t>
            </a:r>
            <a:endParaRPr sz="1800">
              <a:solidFill>
                <a:srgbClr val="F857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27"/>
          <p:cNvSpPr txBox="1"/>
          <p:nvPr/>
        </p:nvSpPr>
        <p:spPr>
          <a:xfrm>
            <a:off x="6939998" y="4398388"/>
            <a:ext cx="1082348" cy="369332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등급</a:t>
            </a:r>
            <a:endParaRPr/>
          </a:p>
        </p:txBody>
      </p:sp>
      <p:sp>
        <p:nvSpPr>
          <p:cNvPr id="884" name="Google Shape;884;p27"/>
          <p:cNvSpPr txBox="1"/>
          <p:nvPr/>
        </p:nvSpPr>
        <p:spPr>
          <a:xfrm>
            <a:off x="1768455" y="3367827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예측등급 결과(pie chart)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7"/>
          <p:cNvSpPr txBox="1"/>
          <p:nvPr/>
        </p:nvSpPr>
        <p:spPr>
          <a:xfrm>
            <a:off x="9964716" y="3364082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예측등급 결과(bar chart)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7"/>
          <p:cNvSpPr txBox="1"/>
          <p:nvPr/>
        </p:nvSpPr>
        <p:spPr>
          <a:xfrm>
            <a:off x="12954000" y="520700"/>
            <a:ext cx="4305299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모델링 결과 확인 및 선정</a:t>
            </a:r>
            <a:endParaRPr/>
          </a:p>
        </p:txBody>
      </p:sp>
      <p:sp>
        <p:nvSpPr>
          <p:cNvPr id="887" name="Google Shape;887;p27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8"/>
          <p:cNvSpPr/>
          <p:nvPr/>
        </p:nvSpPr>
        <p:spPr>
          <a:xfrm>
            <a:off x="1319190" y="3289300"/>
            <a:ext cx="747247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28"/>
          <p:cNvSpPr/>
          <p:nvPr/>
        </p:nvSpPr>
        <p:spPr>
          <a:xfrm>
            <a:off x="9416181" y="3281696"/>
            <a:ext cx="7472470" cy="469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" name="Google Shape;8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8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빅데이터 모델링</a:t>
            </a:r>
            <a:endParaRPr/>
          </a:p>
        </p:txBody>
      </p:sp>
      <p:sp>
        <p:nvSpPr>
          <p:cNvPr id="896" name="Google Shape;896;p28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결과값(SHAP)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8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8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04. 빅데이터 모델링</a:t>
            </a:r>
            <a:endParaRPr/>
          </a:p>
        </p:txBody>
      </p:sp>
      <p:sp>
        <p:nvSpPr>
          <p:cNvPr id="900" name="Google Shape;900;p28"/>
          <p:cNvSpPr/>
          <p:nvPr/>
        </p:nvSpPr>
        <p:spPr>
          <a:xfrm>
            <a:off x="1181100" y="8121894"/>
            <a:ext cx="1588770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8"/>
          <p:cNvSpPr txBox="1"/>
          <p:nvPr/>
        </p:nvSpPr>
        <p:spPr>
          <a:xfrm>
            <a:off x="2057400" y="8225535"/>
            <a:ext cx="13868400" cy="929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모델을 사용 후 SHAP를 적용하여 모델의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예측 결과에 대한 주요 특징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들을 식별 가능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902" name="Google Shape;90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9190" y="8413593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8"/>
          <p:cNvPicPr preferRelativeResize="0"/>
          <p:nvPr/>
        </p:nvPicPr>
        <p:blipFill rotWithShape="1">
          <a:blip r:embed="rId6">
            <a:alphaModFix/>
          </a:blip>
          <a:srcRect b="49527" l="0" r="0" t="0"/>
          <a:stretch/>
        </p:blipFill>
        <p:spPr>
          <a:xfrm>
            <a:off x="9932059" y="3885437"/>
            <a:ext cx="2823725" cy="399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2730" y="3797300"/>
            <a:ext cx="5745389" cy="409798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05" name="Google Shape;905;p28"/>
          <p:cNvPicPr preferRelativeResize="0"/>
          <p:nvPr/>
        </p:nvPicPr>
        <p:blipFill rotWithShape="1">
          <a:blip r:embed="rId6">
            <a:alphaModFix/>
          </a:blip>
          <a:srcRect b="0" l="0" r="0" t="50087"/>
          <a:stretch/>
        </p:blipFill>
        <p:spPr>
          <a:xfrm>
            <a:off x="13613703" y="3898980"/>
            <a:ext cx="2823725" cy="3949511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28"/>
          <p:cNvSpPr txBox="1"/>
          <p:nvPr/>
        </p:nvSpPr>
        <p:spPr>
          <a:xfrm>
            <a:off x="1768455" y="3367827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SHAP(bar chart)</a:t>
            </a:r>
            <a:endParaRPr/>
          </a:p>
        </p:txBody>
      </p:sp>
      <p:sp>
        <p:nvSpPr>
          <p:cNvPr id="907" name="Google Shape;907;p28"/>
          <p:cNvSpPr txBox="1"/>
          <p:nvPr/>
        </p:nvSpPr>
        <p:spPr>
          <a:xfrm>
            <a:off x="9964716" y="3364082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XGBoost SHAP 수치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8"/>
          <p:cNvSpPr txBox="1"/>
          <p:nvPr/>
        </p:nvSpPr>
        <p:spPr>
          <a:xfrm>
            <a:off x="12954000" y="520700"/>
            <a:ext cx="4305299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모델링 결과 확인 및 선정</a:t>
            </a:r>
            <a:endParaRPr/>
          </a:p>
        </p:txBody>
      </p:sp>
      <p:sp>
        <p:nvSpPr>
          <p:cNvPr id="909" name="Google Shape;909;p28"/>
          <p:cNvSpPr/>
          <p:nvPr/>
        </p:nvSpPr>
        <p:spPr>
          <a:xfrm>
            <a:off x="2552699" y="4104162"/>
            <a:ext cx="5257801" cy="24685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8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465" y="3040148"/>
            <a:ext cx="11315700" cy="614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29"/>
          <p:cNvSpPr txBox="1"/>
          <p:nvPr/>
        </p:nvSpPr>
        <p:spPr>
          <a:xfrm>
            <a:off x="1053752" y="1576775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데모 버전 시연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9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05. 데모 버전 시연</a:t>
            </a:r>
            <a:endParaRPr/>
          </a:p>
        </p:txBody>
      </p:sp>
      <p:sp>
        <p:nvSpPr>
          <p:cNvPr id="920" name="Google Shape;920;p29"/>
          <p:cNvSpPr/>
          <p:nvPr/>
        </p:nvSpPr>
        <p:spPr>
          <a:xfrm>
            <a:off x="1337554" y="3569021"/>
            <a:ext cx="2373588" cy="1803080"/>
          </a:xfrm>
          <a:prstGeom prst="rect">
            <a:avLst/>
          </a:prstGeom>
          <a:noFill/>
          <a:ln cap="rnd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9"/>
          <p:cNvSpPr/>
          <p:nvPr/>
        </p:nvSpPr>
        <p:spPr>
          <a:xfrm>
            <a:off x="1057072" y="3312213"/>
            <a:ext cx="443265" cy="449687"/>
          </a:xfrm>
          <a:prstGeom prst="ellipse">
            <a:avLst/>
          </a:prstGeom>
          <a:solidFill>
            <a:srgbClr val="FABF8E"/>
          </a:solidFill>
          <a:ln cap="flat" cmpd="sng" w="158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9"/>
          <p:cNvSpPr/>
          <p:nvPr/>
        </p:nvSpPr>
        <p:spPr>
          <a:xfrm>
            <a:off x="3813243" y="3315267"/>
            <a:ext cx="8745166" cy="5848187"/>
          </a:xfrm>
          <a:prstGeom prst="rect">
            <a:avLst/>
          </a:prstGeom>
          <a:noFill/>
          <a:ln cap="rnd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29"/>
          <p:cNvSpPr/>
          <p:nvPr/>
        </p:nvSpPr>
        <p:spPr>
          <a:xfrm>
            <a:off x="3489509" y="3040148"/>
            <a:ext cx="443265" cy="449687"/>
          </a:xfrm>
          <a:prstGeom prst="ellipse">
            <a:avLst/>
          </a:prstGeom>
          <a:solidFill>
            <a:srgbClr val="FABF8E"/>
          </a:solidFill>
          <a:ln cap="flat" cmpd="sng" w="158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29"/>
          <p:cNvSpPr/>
          <p:nvPr/>
        </p:nvSpPr>
        <p:spPr>
          <a:xfrm>
            <a:off x="4427698" y="6995045"/>
            <a:ext cx="1179461" cy="385489"/>
          </a:xfrm>
          <a:prstGeom prst="rect">
            <a:avLst/>
          </a:prstGeom>
          <a:noFill/>
          <a:ln cap="rnd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29"/>
          <p:cNvSpPr/>
          <p:nvPr/>
        </p:nvSpPr>
        <p:spPr>
          <a:xfrm>
            <a:off x="4214634" y="6705767"/>
            <a:ext cx="443265" cy="449687"/>
          </a:xfrm>
          <a:prstGeom prst="ellipse">
            <a:avLst/>
          </a:prstGeom>
          <a:solidFill>
            <a:srgbClr val="FABF8E"/>
          </a:solidFill>
          <a:ln cap="flat" cmpd="sng" w="158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9"/>
          <p:cNvSpPr txBox="1"/>
          <p:nvPr/>
        </p:nvSpPr>
        <p:spPr>
          <a:xfrm>
            <a:off x="8991600" y="-110490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ㅁㅁ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7" name="Google Shape;927;p29"/>
          <p:cNvGrpSpPr/>
          <p:nvPr/>
        </p:nvGrpSpPr>
        <p:grpSpPr>
          <a:xfrm>
            <a:off x="12835433" y="2092489"/>
            <a:ext cx="4149275" cy="7053942"/>
            <a:chOff x="13114001" y="1451429"/>
            <a:chExt cx="4149275" cy="7053942"/>
          </a:xfrm>
        </p:grpSpPr>
        <p:sp>
          <p:nvSpPr>
            <p:cNvPr id="928" name="Google Shape;928;p29"/>
            <p:cNvSpPr/>
            <p:nvPr/>
          </p:nvSpPr>
          <p:spPr>
            <a:xfrm>
              <a:off x="13114001" y="1451429"/>
              <a:ext cx="4149275" cy="7053942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5400000" dist="25400">
                <a:srgbClr val="BFBFB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57"/>
                <a:buFont typeface="Calibri"/>
                <a:buNone/>
              </a:pPr>
              <a:r>
                <a:t/>
              </a:r>
              <a:endParaRPr b="0" i="0" sz="1757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29"/>
            <p:cNvGrpSpPr/>
            <p:nvPr/>
          </p:nvGrpSpPr>
          <p:grpSpPr>
            <a:xfrm>
              <a:off x="13487399" y="1664610"/>
              <a:ext cx="2484665" cy="583290"/>
              <a:chOff x="13487399" y="1664610"/>
              <a:chExt cx="2484665" cy="583290"/>
            </a:xfrm>
          </p:grpSpPr>
          <p:sp>
            <p:nvSpPr>
              <p:cNvPr id="930" name="Google Shape;930;p29"/>
              <p:cNvSpPr/>
              <p:nvPr/>
            </p:nvSpPr>
            <p:spPr>
              <a:xfrm>
                <a:off x="13487399" y="1735141"/>
                <a:ext cx="443881" cy="442228"/>
              </a:xfrm>
              <a:prstGeom prst="ellipse">
                <a:avLst/>
              </a:prstGeom>
              <a:solidFill>
                <a:srgbClr val="FABF8E"/>
              </a:solidFill>
              <a:ln cap="flat" cmpd="sng" w="15875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9"/>
              <p:cNvSpPr txBox="1"/>
              <p:nvPr/>
            </p:nvSpPr>
            <p:spPr>
              <a:xfrm>
                <a:off x="14097000" y="1664610"/>
                <a:ext cx="1875064" cy="583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3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사이드바 메뉴</a:t>
                </a:r>
                <a:endParaRPr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29"/>
            <p:cNvGrpSpPr/>
            <p:nvPr/>
          </p:nvGrpSpPr>
          <p:grpSpPr>
            <a:xfrm>
              <a:off x="13487399" y="4013655"/>
              <a:ext cx="2484665" cy="583290"/>
              <a:chOff x="13487399" y="4076700"/>
              <a:chExt cx="2484665" cy="583290"/>
            </a:xfrm>
          </p:grpSpPr>
          <p:sp>
            <p:nvSpPr>
              <p:cNvPr id="933" name="Google Shape;933;p29"/>
              <p:cNvSpPr/>
              <p:nvPr/>
            </p:nvSpPr>
            <p:spPr>
              <a:xfrm>
                <a:off x="13487399" y="4147231"/>
                <a:ext cx="443881" cy="442228"/>
              </a:xfrm>
              <a:prstGeom prst="ellipse">
                <a:avLst/>
              </a:prstGeom>
              <a:solidFill>
                <a:srgbClr val="FABF8E"/>
              </a:solidFill>
              <a:ln cap="flat" cmpd="sng" w="15875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9"/>
              <p:cNvSpPr txBox="1"/>
              <p:nvPr/>
            </p:nvSpPr>
            <p:spPr>
              <a:xfrm>
                <a:off x="14097000" y="4076700"/>
                <a:ext cx="1875064" cy="583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3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메인 페이지</a:t>
                </a:r>
                <a:endParaRPr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29"/>
            <p:cNvGrpSpPr/>
            <p:nvPr/>
          </p:nvGrpSpPr>
          <p:grpSpPr>
            <a:xfrm>
              <a:off x="13487399" y="6362700"/>
              <a:ext cx="2484665" cy="583290"/>
              <a:chOff x="13487399" y="6362700"/>
              <a:chExt cx="2484665" cy="583290"/>
            </a:xfrm>
          </p:grpSpPr>
          <p:sp>
            <p:nvSpPr>
              <p:cNvPr id="936" name="Google Shape;936;p29"/>
              <p:cNvSpPr/>
              <p:nvPr/>
            </p:nvSpPr>
            <p:spPr>
              <a:xfrm>
                <a:off x="13487399" y="6465428"/>
                <a:ext cx="443881" cy="442228"/>
              </a:xfrm>
              <a:prstGeom prst="ellipse">
                <a:avLst/>
              </a:prstGeom>
              <a:solidFill>
                <a:srgbClr val="FABF8E"/>
              </a:solidFill>
              <a:ln cap="flat" cmpd="sng" w="15875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9"/>
              <p:cNvSpPr txBox="1"/>
              <p:nvPr/>
            </p:nvSpPr>
            <p:spPr>
              <a:xfrm>
                <a:off x="14097000" y="6362700"/>
                <a:ext cx="1875064" cy="583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3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버튼 인터랙션</a:t>
                </a:r>
                <a:endParaRPr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8" name="Google Shape;938;p29"/>
            <p:cNvSpPr txBox="1"/>
            <p:nvPr/>
          </p:nvSpPr>
          <p:spPr>
            <a:xfrm>
              <a:off x="13709339" y="2476500"/>
              <a:ext cx="3422652" cy="911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Streamlit 애플리케이션의 사이드바 메뉴를 통해 다양한 페이지로 이동할 수 있습니다.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 txBox="1"/>
            <p:nvPr/>
          </p:nvSpPr>
          <p:spPr>
            <a:xfrm>
              <a:off x="13705710" y="4777970"/>
              <a:ext cx="3043776" cy="911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메인 페이지에서는 사용자가 선택한 콘텐츠와 정보를 표시합니다.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 txBox="1"/>
            <p:nvPr/>
          </p:nvSpPr>
          <p:spPr>
            <a:xfrm>
              <a:off x="13705709" y="7163869"/>
              <a:ext cx="3188919" cy="911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25329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사용자가 클릭할 수 있는 버튼으로, 특정 기능이나 다음 페이지로의 이동을 유도합니다.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29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Streamlit 활용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29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26</a:t>
            </a:r>
            <a:endParaRPr/>
          </a:p>
        </p:txBody>
      </p:sp>
      <p:sp>
        <p:nvSpPr>
          <p:cNvPr id="944" name="Google Shape;944;p29"/>
          <p:cNvSpPr txBox="1"/>
          <p:nvPr/>
        </p:nvSpPr>
        <p:spPr>
          <a:xfrm>
            <a:off x="7698624" y="2577068"/>
            <a:ext cx="4865884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* Zoom 채팅에 Streamlit 링크를 확인해주세요!!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목차 페이지</a:t>
            </a:r>
            <a:endParaRPr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016000" y="30607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1041400" y="33401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1041400" y="39751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03</a:t>
            </a:r>
            <a:endParaRPr/>
          </a:p>
        </p:txBody>
      </p:sp>
      <p:sp>
        <p:nvSpPr>
          <p:cNvPr id="145" name="Google Shape;145;p3"/>
          <p:cNvSpPr txBox="1"/>
          <p:nvPr/>
        </p:nvSpPr>
        <p:spPr>
          <a:xfrm>
            <a:off x="1041400" y="48387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b="0" i="0" lang="ko-KR" sz="23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</a:t>
            </a: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의 중요성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평가 기준과 평가 주기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b="0" i="0" lang="ko-KR" sz="23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관련 설문조사</a:t>
            </a:r>
            <a:endParaRPr b="0" i="0" sz="2300" u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2522200" y="30607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12534900" y="3340100"/>
            <a:ext cx="182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12534900" y="39751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데이터 현황 분석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12534900" y="46355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b="0" i="0" lang="ko-KR" sz="23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및 전처리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b="0" i="0" lang="ko-KR" sz="23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EDA 분석 결과</a:t>
            </a:r>
            <a:endParaRPr b="0" i="0" sz="2300" u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769100" y="30607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6794500" y="3340100"/>
            <a:ext cx="182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6794500" y="39751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프로젝트 목표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6794500" y="46355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016000" y="61976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1041400" y="6477000"/>
            <a:ext cx="182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1041400" y="70993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빅데이터 모델링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1041400" y="77597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빅데이터 분석 모델링 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모델링 결과 확인 및 선정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2522200" y="61976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/>
        </p:nvSpPr>
        <p:spPr>
          <a:xfrm>
            <a:off x="12534900" y="6477000"/>
            <a:ext cx="182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12534900" y="70993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결론 및 제언</a:t>
            </a:r>
            <a:endParaRPr b="0" i="0" sz="2800" u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12534900" y="77597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선행 논문 vs ESG_master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분석 결과 요약 및 제언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769100" y="6197600"/>
            <a:ext cx="4749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 txBox="1"/>
          <p:nvPr/>
        </p:nvSpPr>
        <p:spPr>
          <a:xfrm>
            <a:off x="6794500" y="6477000"/>
            <a:ext cx="182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64" name="Google Shape;164;p3"/>
          <p:cNvSpPr txBox="1"/>
          <p:nvPr/>
        </p:nvSpPr>
        <p:spPr>
          <a:xfrm>
            <a:off x="6794500" y="7099300"/>
            <a:ext cx="434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데모 버전 시연</a:t>
            </a:r>
            <a:endParaRPr b="0" i="0" sz="2800" u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6794500" y="7759700"/>
            <a:ext cx="459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Streamlit 활용</a:t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30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결론 및 제언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30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0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06. 결론 및 제언</a:t>
            </a:r>
            <a:endParaRPr/>
          </a:p>
        </p:txBody>
      </p:sp>
      <p:sp>
        <p:nvSpPr>
          <p:cNvPr id="954" name="Google Shape;954;p30"/>
          <p:cNvSpPr txBox="1"/>
          <p:nvPr/>
        </p:nvSpPr>
        <p:spPr>
          <a:xfrm>
            <a:off x="964292" y="11805204"/>
            <a:ext cx="781335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다중분류에서 6단계로 시도 🡪 데이터 불균형, 부족으로 인해 예측 어려움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 과적합 우려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E의 비중이 낮게 나옴 -&gt; 환경데이터 공시가 의무화 되면 개선될 예정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30"/>
          <p:cNvSpPr txBox="1"/>
          <p:nvPr/>
        </p:nvSpPr>
        <p:spPr>
          <a:xfrm>
            <a:off x="12954000" y="520700"/>
            <a:ext cx="4305299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선행 논문 vs ESG_master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0"/>
          <p:cNvSpPr/>
          <p:nvPr/>
        </p:nvSpPr>
        <p:spPr>
          <a:xfrm>
            <a:off x="1028700" y="3149599"/>
            <a:ext cx="16230599" cy="578792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0"/>
          <p:cNvSpPr txBox="1"/>
          <p:nvPr/>
        </p:nvSpPr>
        <p:spPr>
          <a:xfrm>
            <a:off x="6118465" y="12590340"/>
            <a:ext cx="7665691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고용형태 :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정규직에서 근무 기간이 증가함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따라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산재율이 비정규직보다 높아지는 경향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외국인 :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외국인 근로자는 줄어드는 추세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보이지만,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산재율은 높아지는 것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성별 : 성별이 ‘남’일 경우 정규직이 높은 것을 확인할 수 있고 ‘여’일 경우 비정규직이 높은 것을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중증도 :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‘극도’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전년대비 증감률이 높게 나오는 것을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0"/>
          <p:cNvSpPr/>
          <p:nvPr/>
        </p:nvSpPr>
        <p:spPr>
          <a:xfrm>
            <a:off x="-295538" y="12633790"/>
            <a:ext cx="9549051" cy="152281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0"/>
          <p:cNvSpPr/>
          <p:nvPr/>
        </p:nvSpPr>
        <p:spPr>
          <a:xfrm>
            <a:off x="-82733" y="12724208"/>
            <a:ext cx="1403739" cy="1327621"/>
          </a:xfrm>
          <a:prstGeom prst="roundRect">
            <a:avLst>
              <a:gd fmla="val 12379" name="adj"/>
            </a:avLst>
          </a:prstGeom>
          <a:solidFill>
            <a:srgbClr val="407E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p30"/>
          <p:cNvGrpSpPr/>
          <p:nvPr/>
        </p:nvGrpSpPr>
        <p:grpSpPr>
          <a:xfrm>
            <a:off x="4235472" y="13664612"/>
            <a:ext cx="5017674" cy="464738"/>
            <a:chOff x="1739872" y="8753990"/>
            <a:chExt cx="1771712" cy="883366"/>
          </a:xfrm>
        </p:grpSpPr>
        <p:sp>
          <p:nvSpPr>
            <p:cNvPr id="961" name="Google Shape;961;p30"/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fmla="val 67637" name="adj1"/>
                <a:gd fmla="val 39058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B7CCE4">
                    <a:alpha val="71764"/>
                  </a:srgbClr>
                </a:gs>
                <a:gs pos="100000">
                  <a:srgbClr val="B7CCE4">
                    <a:alpha val="7176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277172" y="8833000"/>
              <a:ext cx="897083" cy="643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600">
                  <a:solidFill>
                    <a:srgbClr val="407EFF"/>
                  </a:solidFill>
                  <a:latin typeface="Arial"/>
                  <a:ea typeface="Arial"/>
                  <a:cs typeface="Arial"/>
                  <a:sym typeface="Arial"/>
                </a:rPr>
                <a:t>상관관계에 대한 세부적인 분석</a:t>
              </a:r>
              <a:endParaRPr b="1" i="1" sz="1600">
                <a:solidFill>
                  <a:srgbClr val="407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30"/>
          <p:cNvSpPr/>
          <p:nvPr/>
        </p:nvSpPr>
        <p:spPr>
          <a:xfrm>
            <a:off x="-295538" y="14402092"/>
            <a:ext cx="9549051" cy="107579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0"/>
          <p:cNvSpPr/>
          <p:nvPr/>
        </p:nvSpPr>
        <p:spPr>
          <a:xfrm>
            <a:off x="-82733" y="14492510"/>
            <a:ext cx="1403739" cy="900223"/>
          </a:xfrm>
          <a:prstGeom prst="roundRect">
            <a:avLst>
              <a:gd fmla="val 13995" name="adj"/>
            </a:avLst>
          </a:prstGeom>
          <a:solidFill>
            <a:srgbClr val="407E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중증도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0"/>
          <p:cNvSpPr txBox="1"/>
          <p:nvPr/>
        </p:nvSpPr>
        <p:spPr>
          <a:xfrm>
            <a:off x="1462662" y="14492510"/>
            <a:ext cx="7665692" cy="512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중증도 지수를 평가하기 위해, 총 요양 일수와 장해보상일시금 데이터 중 하나를 선택하여 활용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요양 일수 데이터는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실제 산재 데이터를 활용한 데이터이기 때문에 정확도가 높다고 판단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" name="Google Shape;966;p30"/>
          <p:cNvGrpSpPr/>
          <p:nvPr/>
        </p:nvGrpSpPr>
        <p:grpSpPr>
          <a:xfrm>
            <a:off x="4235472" y="14966807"/>
            <a:ext cx="5017674" cy="464738"/>
            <a:chOff x="1739872" y="8753990"/>
            <a:chExt cx="1771712" cy="883366"/>
          </a:xfrm>
        </p:grpSpPr>
        <p:sp>
          <p:nvSpPr>
            <p:cNvPr id="967" name="Google Shape;967;p30"/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fmla="val 67637" name="adj1"/>
                <a:gd fmla="val 39058" name="adj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B7CCE4">
                    <a:alpha val="71764"/>
                  </a:srgbClr>
                </a:gs>
                <a:gs pos="100000">
                  <a:srgbClr val="B7CCE4">
                    <a:alpha val="7176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2284089" y="8833000"/>
              <a:ext cx="734728" cy="643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600">
                  <a:solidFill>
                    <a:srgbClr val="407EFF"/>
                  </a:solidFill>
                  <a:latin typeface="Arial"/>
                  <a:ea typeface="Arial"/>
                  <a:cs typeface="Arial"/>
                  <a:sym typeface="Arial"/>
                </a:rPr>
                <a:t>총 요양 일수 데이터 활용</a:t>
              </a:r>
              <a:endParaRPr b="1" i="1" sz="1600">
                <a:solidFill>
                  <a:srgbClr val="407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30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선행 논문 vs ESG_master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30"/>
          <p:cNvGrpSpPr/>
          <p:nvPr/>
        </p:nvGrpSpPr>
        <p:grpSpPr>
          <a:xfrm>
            <a:off x="1321006" y="6210300"/>
            <a:ext cx="15595394" cy="2343320"/>
            <a:chOff x="1321006" y="6362700"/>
            <a:chExt cx="15595394" cy="2343320"/>
          </a:xfrm>
        </p:grpSpPr>
        <p:sp>
          <p:nvSpPr>
            <p:cNvPr id="971" name="Google Shape;971;p30"/>
            <p:cNvSpPr/>
            <p:nvPr/>
          </p:nvSpPr>
          <p:spPr>
            <a:xfrm>
              <a:off x="1321006" y="6362700"/>
              <a:ext cx="15595394" cy="2343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b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462662" y="6460999"/>
              <a:ext cx="2212003" cy="2146722"/>
            </a:xfrm>
            <a:prstGeom prst="roundRect">
              <a:avLst>
                <a:gd fmla="val 14034" name="adj"/>
              </a:avLst>
            </a:prstGeom>
            <a:solidFill>
              <a:srgbClr val="407E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ESG_master</a:t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30"/>
          <p:cNvGrpSpPr/>
          <p:nvPr/>
        </p:nvGrpSpPr>
        <p:grpSpPr>
          <a:xfrm>
            <a:off x="1339953" y="3485980"/>
            <a:ext cx="15595394" cy="2343320"/>
            <a:chOff x="1339953" y="3341818"/>
            <a:chExt cx="15595394" cy="2343320"/>
          </a:xfrm>
        </p:grpSpPr>
        <p:sp>
          <p:nvSpPr>
            <p:cNvPr id="974" name="Google Shape;974;p30"/>
            <p:cNvSpPr/>
            <p:nvPr/>
          </p:nvSpPr>
          <p:spPr>
            <a:xfrm>
              <a:off x="1339953" y="3341818"/>
              <a:ext cx="15595394" cy="2343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b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462662" y="3439671"/>
              <a:ext cx="2212003" cy="2146722"/>
            </a:xfrm>
            <a:prstGeom prst="roundRect">
              <a:avLst>
                <a:gd fmla="val 14034" name="adj"/>
              </a:avLst>
            </a:prstGeom>
            <a:solidFill>
              <a:srgbClr val="407E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선행 논문</a:t>
              </a:r>
              <a:endParaRPr/>
            </a:p>
          </p:txBody>
        </p:sp>
      </p:grpSp>
      <p:sp>
        <p:nvSpPr>
          <p:cNvPr id="976" name="Google Shape;976;p30"/>
          <p:cNvSpPr txBox="1"/>
          <p:nvPr/>
        </p:nvSpPr>
        <p:spPr>
          <a:xfrm>
            <a:off x="3981379" y="3873282"/>
            <a:ext cx="12843959" cy="1058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선행논문은 ESG평가 모델을 만들 때 재무구조, 성장성, 지분구조, 기타를 사용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선행논문은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2중 분류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로만 분류하였고, 정확도는 약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86%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나온 것을 확인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0"/>
          <p:cNvSpPr txBox="1"/>
          <p:nvPr/>
        </p:nvSpPr>
        <p:spPr>
          <a:xfrm>
            <a:off x="3941571" y="6743700"/>
            <a:ext cx="12883767" cy="1058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ESG_master ESG평가 모델은 재무구조, 성장성, E, S, G를 사용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29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ESG_master는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2중 분류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사용했을 때의 정확도는 약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91.6%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나왔고,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4중 분류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사용했을 때는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85.3%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나온 것을 확인 </a:t>
            </a:r>
            <a:endParaRPr/>
          </a:p>
        </p:txBody>
      </p:sp>
      <p:sp>
        <p:nvSpPr>
          <p:cNvPr id="978" name="Google Shape;978;p30"/>
          <p:cNvSpPr txBox="1"/>
          <p:nvPr/>
        </p:nvSpPr>
        <p:spPr>
          <a:xfrm>
            <a:off x="4219365" y="5062835"/>
            <a:ext cx="62248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*심층신경망을 활용한 데이터 기반 ESG 성과 예측에관한 연구: 기업 재무 정보를 중심으로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연세대학교 김민승 외 2명</a:t>
            </a:r>
            <a:endParaRPr/>
          </a:p>
        </p:txBody>
      </p:sp>
      <p:sp>
        <p:nvSpPr>
          <p:cNvPr id="979" name="Google Shape;979;p30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1"/>
          <p:cNvSpPr/>
          <p:nvPr/>
        </p:nvSpPr>
        <p:spPr>
          <a:xfrm>
            <a:off x="9542208" y="2979174"/>
            <a:ext cx="7737560" cy="609108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1"/>
          <p:cNvSpPr/>
          <p:nvPr/>
        </p:nvSpPr>
        <p:spPr>
          <a:xfrm>
            <a:off x="1008234" y="2979174"/>
            <a:ext cx="7737560" cy="609108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5400000" dist="25400">
              <a:srgbClr val="BFBFB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7"/>
              <a:buFont typeface="Calibri"/>
              <a:buNone/>
            </a:pPr>
            <a:r>
              <a:t/>
            </a:r>
            <a:endParaRPr b="0" i="0" sz="175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1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결론 및 제언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Google Shape;9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31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1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06. 결론 및 제언</a:t>
            </a:r>
            <a:endParaRPr/>
          </a:p>
        </p:txBody>
      </p:sp>
      <p:sp>
        <p:nvSpPr>
          <p:cNvPr id="991" name="Google Shape;991;p31"/>
          <p:cNvSpPr/>
          <p:nvPr/>
        </p:nvSpPr>
        <p:spPr>
          <a:xfrm>
            <a:off x="1916243" y="3867333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1"/>
          <p:cNvSpPr txBox="1"/>
          <p:nvPr/>
        </p:nvSpPr>
        <p:spPr>
          <a:xfrm>
            <a:off x="2902388" y="4076700"/>
            <a:ext cx="5327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ESG 평가 모델을 통해 투자자 성향에 맞는 기업을 추천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1207566" y="3867333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성향에 따른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ESG 기업 추천</a:t>
            </a:r>
            <a:endParaRPr/>
          </a:p>
        </p:txBody>
      </p:sp>
      <p:pic>
        <p:nvPicPr>
          <p:cNvPr id="994" name="Google Shape;99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4148037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4757637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31"/>
          <p:cNvSpPr/>
          <p:nvPr/>
        </p:nvSpPr>
        <p:spPr>
          <a:xfrm>
            <a:off x="1916243" y="5565504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1207566" y="5565504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세분화된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ESG 등급 평가</a:t>
            </a:r>
            <a:endParaRPr/>
          </a:p>
        </p:txBody>
      </p:sp>
      <p:sp>
        <p:nvSpPr>
          <p:cNvPr id="998" name="Google Shape;998;p31"/>
          <p:cNvSpPr/>
          <p:nvPr/>
        </p:nvSpPr>
        <p:spPr>
          <a:xfrm>
            <a:off x="1916243" y="7307218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1207566" y="7307218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ESG 평가</a:t>
            </a: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endParaRPr/>
          </a:p>
        </p:txBody>
      </p:sp>
      <p:pic>
        <p:nvPicPr>
          <p:cNvPr id="1000" name="Google Shape;100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920593" y="6294201"/>
            <a:ext cx="4432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31"/>
          <p:cNvSpPr/>
          <p:nvPr/>
        </p:nvSpPr>
        <p:spPr>
          <a:xfrm>
            <a:off x="10650963" y="3867333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9942286" y="3867333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다중 분류 시도</a:t>
            </a:r>
            <a:endParaRPr/>
          </a:p>
        </p:txBody>
      </p:sp>
      <p:sp>
        <p:nvSpPr>
          <p:cNvPr id="1003" name="Google Shape;1003;p31"/>
          <p:cNvSpPr/>
          <p:nvPr/>
        </p:nvSpPr>
        <p:spPr>
          <a:xfrm>
            <a:off x="10650963" y="5565504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9942286" y="5565504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SMOTE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10650963" y="7307218"/>
            <a:ext cx="6414957" cy="1417682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31"/>
          <p:cNvSpPr/>
          <p:nvPr/>
        </p:nvSpPr>
        <p:spPr>
          <a:xfrm>
            <a:off x="9942286" y="7307218"/>
            <a:ext cx="1230834" cy="1417682"/>
          </a:xfrm>
          <a:prstGeom prst="rect">
            <a:avLst/>
          </a:prstGeom>
          <a:solidFill>
            <a:srgbClr val="0B539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환경 데이터 비중 강화</a:t>
            </a:r>
            <a:endParaRPr/>
          </a:p>
        </p:txBody>
      </p:sp>
      <p:sp>
        <p:nvSpPr>
          <p:cNvPr id="1007" name="Google Shape;1007;p31"/>
          <p:cNvSpPr txBox="1"/>
          <p:nvPr/>
        </p:nvSpPr>
        <p:spPr>
          <a:xfrm>
            <a:off x="3340314" y="3162300"/>
            <a:ext cx="3073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결론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1"/>
          <p:cNvSpPr txBox="1"/>
          <p:nvPr/>
        </p:nvSpPr>
        <p:spPr>
          <a:xfrm>
            <a:off x="2902388" y="4620280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성향에 따라 다양한 ESG 등급의 기업을 추천할 수 있는</a:t>
            </a:r>
            <a:r>
              <a:rPr lang="ko-KR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맞춤형 시스템을 구축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31"/>
          <p:cNvSpPr txBox="1"/>
          <p:nvPr/>
        </p:nvSpPr>
        <p:spPr>
          <a:xfrm>
            <a:off x="11874286" y="3162300"/>
            <a:ext cx="3073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제언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1"/>
          <p:cNvSpPr txBox="1"/>
          <p:nvPr/>
        </p:nvSpPr>
        <p:spPr>
          <a:xfrm>
            <a:off x="2887148" y="5698789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4중 분류를 통해 </a:t>
            </a:r>
            <a:r>
              <a:rPr lang="ko-KR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기존 연구에서 다뤄지지 않았던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상위 등급 간의 세밀한 차이를 명확히 드러내어, 보다 깊이 있는 결과를 제공</a:t>
            </a:r>
            <a:endParaRPr/>
          </a:p>
        </p:txBody>
      </p:sp>
      <p:pic>
        <p:nvPicPr>
          <p:cNvPr id="1011" name="Google Shape;101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5861546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6471146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31"/>
          <p:cNvSpPr txBox="1"/>
          <p:nvPr/>
        </p:nvSpPr>
        <p:spPr>
          <a:xfrm>
            <a:off x="2902388" y="6336371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투자자에게 </a:t>
            </a:r>
            <a:r>
              <a:rPr lang="ko-KR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보다 정확한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기업분석, 리스크 관리, 수익성 극대화 등 여러 가지 이점을 제공하여 보다 효과적인 투자 결정을 내릴 수 있음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31"/>
          <p:cNvSpPr txBox="1"/>
          <p:nvPr/>
        </p:nvSpPr>
        <p:spPr>
          <a:xfrm>
            <a:off x="2902388" y="7465588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3개의 ESG 평가 기준(환경, 사회, 지배구조) 외에도 성장성 및 재무 상태를 포함한 총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5개의 평가 기준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사용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7630327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967" y="8239927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31"/>
          <p:cNvSpPr txBox="1"/>
          <p:nvPr/>
        </p:nvSpPr>
        <p:spPr>
          <a:xfrm>
            <a:off x="2902388" y="8102570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5개의 평가 기준을 통해 보다 포괄적이고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정확한 ESG 평가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가능했음을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1"/>
          <p:cNvSpPr txBox="1"/>
          <p:nvPr/>
        </p:nvSpPr>
        <p:spPr>
          <a:xfrm>
            <a:off x="11600809" y="4034234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다중분류에서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6단계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시도하였으나,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데이터 불균형과 부족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인해 예측이 어려움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4198973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4808573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31"/>
          <p:cNvSpPr txBox="1"/>
          <p:nvPr/>
        </p:nvSpPr>
        <p:spPr>
          <a:xfrm>
            <a:off x="11603678" y="4657706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다중 분류의 성능 향상을 위해 추가적인 데이터 수집과 불균형 문제 해결이 필요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1"/>
          <p:cNvSpPr txBox="1"/>
          <p:nvPr/>
        </p:nvSpPr>
        <p:spPr>
          <a:xfrm>
            <a:off x="11600808" y="5763280"/>
            <a:ext cx="54298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(2024.07.29) 사이킷런 1.22에서 1.32로 업데이트 후, 자동 하이퍼 파라미터 설정이 작동하지 않아 수동으로 하이퍼 파라미터를 지정하여 해결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5928019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6500819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31"/>
          <p:cNvSpPr txBox="1"/>
          <p:nvPr/>
        </p:nvSpPr>
        <p:spPr>
          <a:xfrm>
            <a:off x="11600809" y="6354833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2025년도에 점차 의무공시화가 적용이 되기 때문에 데이터양이 많아지기 때문에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과적합이 개선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될 것으로 예상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1"/>
          <p:cNvSpPr txBox="1"/>
          <p:nvPr/>
        </p:nvSpPr>
        <p:spPr>
          <a:xfrm>
            <a:off x="11600809" y="7573309"/>
            <a:ext cx="5327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E(Environment)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비중이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상대적으로 낮게 나옴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7630327"/>
            <a:ext cx="205688" cy="19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1388" y="8239927"/>
            <a:ext cx="205688" cy="19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31"/>
          <p:cNvSpPr txBox="1"/>
          <p:nvPr/>
        </p:nvSpPr>
        <p:spPr>
          <a:xfrm>
            <a:off x="11600809" y="8102570"/>
            <a:ext cx="5327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환경 데이터의 공시가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의무화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되면, 향후 평가에서 E의 비중이 개선될 것으로 예상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31"/>
          <p:cNvSpPr txBox="1"/>
          <p:nvPr/>
        </p:nvSpPr>
        <p:spPr>
          <a:xfrm>
            <a:off x="12954000" y="520700"/>
            <a:ext cx="4305299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분석 결과 요약 및 제언</a:t>
            </a:r>
            <a:endParaRPr/>
          </a:p>
        </p:txBody>
      </p:sp>
      <p:sp>
        <p:nvSpPr>
          <p:cNvPr id="1031" name="Google Shape;1031;p31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2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참고문헌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2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2"/>
          <p:cNvSpPr txBox="1"/>
          <p:nvPr/>
        </p:nvSpPr>
        <p:spPr>
          <a:xfrm>
            <a:off x="1016000" y="2974528"/>
            <a:ext cx="11474616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심층신경망을 활용한 데이터 기반 ESG 성과 예측에 관한 연구: 기업 재무 정보를 중심으로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김영희, 이철수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장소: 한국경영학회지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ESG 평가 방법 비교: KESG 가이드라인을 중심으로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박지훈, 최민수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장소: 환경경제학회지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기반 기업 성과 예측 모델의 비교 연구: ESG 평가 등급 포함의 영향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정혜진, 김준호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장소: 인공지능응용연구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미래 사회 연구 저널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최정민, 이수연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장소: Journal of Future Society, Vol. 14, No.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2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3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참고문헌</a:t>
            </a:r>
            <a:endParaRPr sz="5200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33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3"/>
          <p:cNvSpPr txBox="1"/>
          <p:nvPr/>
        </p:nvSpPr>
        <p:spPr>
          <a:xfrm>
            <a:off x="1016000" y="2974528"/>
            <a:ext cx="14360085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박사학위논문 기업 성장과 ESG 등급의 관계에 관한 연구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김봉석,김현석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(KCI) Firm value and ESG performance considering heterogenity : Using Finite Mixture Modeling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박주은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(SCIE 논문) 인적자원에 대한 투자 성장에 대해 살펴볼 필요성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- Shahzad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(SCIE  논문) Slack Resources Theory(여유자원이론)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저자: -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출판 연도: 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33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4"/>
          <p:cNvSpPr txBox="1"/>
          <p:nvPr/>
        </p:nvSpPr>
        <p:spPr>
          <a:xfrm>
            <a:off x="4963965" y="3698896"/>
            <a:ext cx="8360071" cy="285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9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any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97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897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3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 title="티몬·위메프, 현장환불 중단하고 '폐쇄' #Shorts (MBC뉴스) (108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725" y="77350"/>
            <a:ext cx="5614988" cy="9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03. 데이터 현황 분석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14888135" y="520700"/>
            <a:ext cx="2371164" cy="37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데이터 수집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3404" y="3455844"/>
            <a:ext cx="6015861" cy="410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티몬·위메프 이슈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8265059" y="1320407"/>
            <a:ext cx="8956138" cy="7873817"/>
          </a:xfrm>
          <a:prstGeom prst="round2SameRect">
            <a:avLst>
              <a:gd fmla="val 6658" name="adj1"/>
              <a:gd fmla="val 4955" name="adj2"/>
            </a:avLst>
          </a:prstGeom>
          <a:solidFill>
            <a:srgbClr val="E1EDE9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5"/>
          <p:cNvGrpSpPr/>
          <p:nvPr/>
        </p:nvGrpSpPr>
        <p:grpSpPr>
          <a:xfrm>
            <a:off x="8557943" y="2593258"/>
            <a:ext cx="8370376" cy="1254842"/>
            <a:chOff x="9678452" y="4691805"/>
            <a:chExt cx="8231118" cy="1254842"/>
          </a:xfrm>
        </p:grpSpPr>
        <p:sp>
          <p:nvSpPr>
            <p:cNvPr id="186" name="Google Shape;186;p5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2024.07.29 연합뉴스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'예견된 참사'…티몬·위메프 이어 인터파크커머스도 '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불안</a:t>
              </a: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'</a:t>
              </a:r>
              <a:endPara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5"/>
          <p:cNvGrpSpPr/>
          <p:nvPr/>
        </p:nvGrpSpPr>
        <p:grpSpPr>
          <a:xfrm>
            <a:off x="8557943" y="4295058"/>
            <a:ext cx="8370376" cy="1254842"/>
            <a:chOff x="9678452" y="4691805"/>
            <a:chExt cx="8231118" cy="1254842"/>
          </a:xfrm>
        </p:grpSpPr>
        <p:sp>
          <p:nvSpPr>
            <p:cNvPr id="190" name="Google Shape;190;p5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2024.07.29 한겨레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티몬·위메프, 기업회생 신청…당분간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대금 동결</a:t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5"/>
          <p:cNvGrpSpPr/>
          <p:nvPr/>
        </p:nvGrpSpPr>
        <p:grpSpPr>
          <a:xfrm>
            <a:off x="8557943" y="5996858"/>
            <a:ext cx="8370376" cy="1254842"/>
            <a:chOff x="9678452" y="4691805"/>
            <a:chExt cx="8231118" cy="1254842"/>
          </a:xfrm>
        </p:grpSpPr>
        <p:sp>
          <p:nvSpPr>
            <p:cNvPr id="194" name="Google Shape;194;p5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2024.07.29 YTN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"혈세 30억 줄줄"...'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시한폭탄</a:t>
              </a: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' 티몬·위메프에 '세금 퍼주기'</a:t>
              </a:r>
              <a:endPara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6" name="Google Shape;196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5"/>
          <p:cNvGrpSpPr/>
          <p:nvPr/>
        </p:nvGrpSpPr>
        <p:grpSpPr>
          <a:xfrm>
            <a:off x="8557943" y="7698658"/>
            <a:ext cx="8370376" cy="1254842"/>
            <a:chOff x="9678452" y="4691805"/>
            <a:chExt cx="8231118" cy="1254842"/>
          </a:xfrm>
        </p:grpSpPr>
        <p:sp>
          <p:nvSpPr>
            <p:cNvPr id="198" name="Google Shape;198;p5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2024.07.29 조선일보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'정산 지연' 티몬·위메프 법원에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기업회생 신청</a:t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0" name="Google Shape;20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현대 오피스 빌딩의 아이소 메트릭 뷰" id="201" name="Google Shape;201;p5"/>
          <p:cNvPicPr preferRelativeResize="0"/>
          <p:nvPr/>
        </p:nvPicPr>
        <p:blipFill rotWithShape="1">
          <a:blip r:embed="rId7">
            <a:alphaModFix/>
          </a:blip>
          <a:srcRect b="7827" l="0" r="0" t="0"/>
          <a:stretch/>
        </p:blipFill>
        <p:spPr>
          <a:xfrm>
            <a:off x="15780353" y="1473968"/>
            <a:ext cx="1170340" cy="10787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/>
          <p:nvPr/>
        </p:nvSpPr>
        <p:spPr>
          <a:xfrm>
            <a:off x="10049304" y="1638300"/>
            <a:ext cx="5387648" cy="73071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4F8FB"/>
              </a:gs>
              <a:gs pos="74000">
                <a:srgbClr val="AEC5E1"/>
              </a:gs>
              <a:gs pos="83000">
                <a:srgbClr val="AEC5E1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  <a:effectLst>
            <a:outerShdw blurRad="152400" rotWithShape="0" algn="tl" dir="2700000" dist="38100">
              <a:srgbClr val="000000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티몬·위메프 관련 최신 뉴스</a:t>
            </a: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1066800" y="8032811"/>
            <a:ext cx="696907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204" name="Google Shape;20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1918" y="8343900"/>
            <a:ext cx="580244" cy="5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"/>
          <p:cNvSpPr txBox="1"/>
          <p:nvPr/>
        </p:nvSpPr>
        <p:spPr>
          <a:xfrm>
            <a:off x="1967743" y="8369547"/>
            <a:ext cx="5880857" cy="513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2023년도 ESG관심도를 확인해 봤을 때, 티몬과 위메프가 후 순위에 있는 것을 볼 수 있음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5778500" y="6451600"/>
            <a:ext cx="1651000" cy="1054100"/>
          </a:xfrm>
          <a:prstGeom prst="roundRect">
            <a:avLst>
              <a:gd fmla="val 16667" name="adj"/>
            </a:avLst>
          </a:prstGeom>
          <a:solidFill>
            <a:srgbClr val="DDD9C3">
              <a:alpha val="50980"/>
            </a:srgbClr>
          </a:solidFill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1472040" y="7582432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FB1"/>
                </a:solidFill>
                <a:latin typeface="Arial"/>
                <a:ea typeface="Arial"/>
                <a:cs typeface="Arial"/>
                <a:sym typeface="Arial"/>
              </a:rPr>
              <a:t>자료:시사포커스</a:t>
            </a:r>
            <a:endParaRPr sz="1800">
              <a:solidFill>
                <a:srgbClr val="AEAFB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14414" l="0" r="0" t="0"/>
          <a:stretch/>
        </p:blipFill>
        <p:spPr>
          <a:xfrm>
            <a:off x="1895220" y="3111569"/>
            <a:ext cx="5312229" cy="4546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/>
          <p:nvPr/>
        </p:nvSpPr>
        <p:spPr>
          <a:xfrm>
            <a:off x="1066800" y="8032811"/>
            <a:ext cx="696907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" id="214" name="Google Shape;2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918" y="8343900"/>
            <a:ext cx="580244" cy="5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ESG가 왜 중요한가?(1)</a:t>
            </a:r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1967743" y="8369547"/>
            <a:ext cx="5880857" cy="513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책임투자규모는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약 130.2조, 전년대비 28.7%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 늘어난 것을 확인해 볼 수 있음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8265059" y="1320407"/>
            <a:ext cx="8956138" cy="7873817"/>
          </a:xfrm>
          <a:prstGeom prst="round2SameRect">
            <a:avLst>
              <a:gd fmla="val 6658" name="adj1"/>
              <a:gd fmla="val 4955" name="adj2"/>
            </a:avLst>
          </a:prstGeom>
          <a:solidFill>
            <a:srgbClr val="E1EDE9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6"/>
          <p:cNvGrpSpPr/>
          <p:nvPr/>
        </p:nvGrpSpPr>
        <p:grpSpPr>
          <a:xfrm>
            <a:off x="8557943" y="2593258"/>
            <a:ext cx="8370376" cy="1254842"/>
            <a:chOff x="9678452" y="4691805"/>
            <a:chExt cx="8231118" cy="1254842"/>
          </a:xfrm>
        </p:grpSpPr>
        <p:sp>
          <p:nvSpPr>
            <p:cNvPr id="225" name="Google Shape;225;p6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2024.07.15 문화일보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5년간 대기업</a:t>
              </a:r>
              <a:r>
                <a:rPr lang="ko-KR" sz="240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·</a:t>
              </a: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공공기관 44곳 지원</a:t>
              </a:r>
              <a:r>
                <a:rPr lang="ko-KR" sz="240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···</a:t>
              </a: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ESG 역량 높여</a:t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7" name="Google Shape;227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6"/>
          <p:cNvGrpSpPr/>
          <p:nvPr/>
        </p:nvGrpSpPr>
        <p:grpSpPr>
          <a:xfrm>
            <a:off x="8557943" y="4295058"/>
            <a:ext cx="8370376" cy="1254842"/>
            <a:chOff x="9678452" y="4691805"/>
            <a:chExt cx="8231118" cy="1254842"/>
          </a:xfrm>
        </p:grpSpPr>
        <p:sp>
          <p:nvSpPr>
            <p:cNvPr id="229" name="Google Shape;229;p6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2024.07.15 연합뉴스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서울신용보증재단,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ESG실천기업 보증 지원</a:t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6"/>
          <p:cNvGrpSpPr/>
          <p:nvPr/>
        </p:nvGrpSpPr>
        <p:grpSpPr>
          <a:xfrm>
            <a:off x="8557943" y="5996858"/>
            <a:ext cx="8370376" cy="1254842"/>
            <a:chOff x="9678452" y="4691805"/>
            <a:chExt cx="8231118" cy="1254842"/>
          </a:xfrm>
        </p:grpSpPr>
        <p:sp>
          <p:nvSpPr>
            <p:cNvPr id="233" name="Google Shape;233;p6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2024.07.12 연합뉴스</a:t>
              </a:r>
              <a:endParaRPr sz="2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중진공, 롯데케미칼과 중소협력사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공제부금·ESG 경영 지원</a:t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5" name="Google Shape;235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6"/>
          <p:cNvGrpSpPr/>
          <p:nvPr/>
        </p:nvGrpSpPr>
        <p:grpSpPr>
          <a:xfrm>
            <a:off x="8557943" y="7698658"/>
            <a:ext cx="8370376" cy="1254842"/>
            <a:chOff x="9678452" y="4691805"/>
            <a:chExt cx="8231118" cy="1254842"/>
          </a:xfrm>
        </p:grpSpPr>
        <p:sp>
          <p:nvSpPr>
            <p:cNvPr id="237" name="Google Shape;237;p6"/>
            <p:cNvSpPr/>
            <p:nvPr/>
          </p:nvSpPr>
          <p:spPr>
            <a:xfrm>
              <a:off x="9678452" y="4691805"/>
              <a:ext cx="8231118" cy="1254842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" rotWithShape="0" algn="ctr" dir="54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             2024.06.27 THE FACT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박범계 의원 "ESG 경영, </a:t>
              </a:r>
              <a:r>
                <a:rPr lang="ko-KR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기업 경쟁력 강화에 큰 기여</a:t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797438" y="4816526"/>
              <a:ext cx="1012826" cy="10053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9" name="Google Shape;239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26490" y="4944335"/>
              <a:ext cx="768409" cy="7684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현대 오피스 빌딩의 아이소 메트릭 뷰" id="240" name="Google Shape;240;p6"/>
          <p:cNvPicPr preferRelativeResize="0"/>
          <p:nvPr/>
        </p:nvPicPr>
        <p:blipFill rotWithShape="1">
          <a:blip r:embed="rId8">
            <a:alphaModFix/>
          </a:blip>
          <a:srcRect b="7827" l="0" r="0" t="0"/>
          <a:stretch/>
        </p:blipFill>
        <p:spPr>
          <a:xfrm>
            <a:off x="15780353" y="1473968"/>
            <a:ext cx="1170340" cy="10787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/>
          <p:nvPr/>
        </p:nvSpPr>
        <p:spPr>
          <a:xfrm>
            <a:off x="10049304" y="1638300"/>
            <a:ext cx="5387648" cy="73071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4F8FB"/>
              </a:gs>
              <a:gs pos="74000">
                <a:srgbClr val="AEC5E1"/>
              </a:gs>
              <a:gs pos="83000">
                <a:srgbClr val="AEC5E1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  <a:effectLst>
            <a:outerShdw blurRad="152400" rotWithShape="0" algn="tl" dir="2700000" dist="38100">
              <a:srgbClr val="000000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ESG 관련 최신 뉴스 정보</a:t>
            </a:r>
            <a:endParaRPr/>
          </a:p>
        </p:txBody>
      </p:sp>
      <p:sp>
        <p:nvSpPr>
          <p:cNvPr id="242" name="Google Shape;242;p6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/>
          <p:nvPr/>
        </p:nvSpPr>
        <p:spPr>
          <a:xfrm>
            <a:off x="1066800" y="8032811"/>
            <a:ext cx="6969070" cy="1136406"/>
          </a:xfrm>
          <a:prstGeom prst="rect">
            <a:avLst/>
          </a:prstGeom>
          <a:solidFill>
            <a:srgbClr val="7F7F7F">
              <a:alpha val="6666"/>
            </a:srgbClr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8265059" y="1324724"/>
            <a:ext cx="8956138" cy="7873817"/>
          </a:xfrm>
          <a:prstGeom prst="round2SameRect">
            <a:avLst>
              <a:gd fmla="val 6658" name="adj1"/>
              <a:gd fmla="val 4955" name="adj2"/>
            </a:avLst>
          </a:prstGeom>
          <a:solidFill>
            <a:srgbClr val="E1EDE9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253" name="Google Shape;253;p7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ESG가 왜 중요한가?(2)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10510544" y="11654859"/>
            <a:ext cx="572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··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별 " id="257" name="Google Shape;2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7536">
            <a:off x="4268072" y="-1268832"/>
            <a:ext cx="312017" cy="276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" id="258" name="Google Shape;2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7536">
            <a:off x="4530899" y="-1181888"/>
            <a:ext cx="312017" cy="276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" id="259" name="Google Shape;25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7536">
            <a:off x="4268073" y="-1080045"/>
            <a:ext cx="312017" cy="27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 txBox="1"/>
          <p:nvPr/>
        </p:nvSpPr>
        <p:spPr>
          <a:xfrm>
            <a:off x="3497384" y="-585190"/>
            <a:ext cx="1853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밸류업 프로그램</a:t>
            </a:r>
            <a:endParaRPr/>
          </a:p>
        </p:txBody>
      </p:sp>
      <p:pic>
        <p:nvPicPr>
          <p:cNvPr id="261" name="Google Shape;261;p7"/>
          <p:cNvPicPr preferRelativeResize="0"/>
          <p:nvPr/>
        </p:nvPicPr>
        <p:blipFill rotWithShape="1">
          <a:blip r:embed="rId6">
            <a:alphaModFix/>
          </a:blip>
          <a:srcRect b="0" l="3136" r="1755" t="1517"/>
          <a:stretch/>
        </p:blipFill>
        <p:spPr>
          <a:xfrm>
            <a:off x="1161043" y="3338286"/>
            <a:ext cx="6780583" cy="429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체크 " id="262" name="Google Shape;26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1918" y="8343900"/>
            <a:ext cx="580244" cy="5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7"/>
          <p:cNvSpPr txBox="1"/>
          <p:nvPr/>
        </p:nvSpPr>
        <p:spPr>
          <a:xfrm>
            <a:off x="1830471" y="8369547"/>
            <a:ext cx="6141460" cy="513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2030년까지 모든 코스피 상장사는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기업 지배 구조보고서, 지속 가능 경영보고서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의무</a:t>
            </a: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로 보고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8737308" y="2688703"/>
            <a:ext cx="7950492" cy="1692275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코스피·코스닥 상장사, </a:t>
            </a: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기업가치 제고 계획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(현황 진단 🡪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목표설정 🡪 계획 수립 🡪 이행 평가·소통) </a:t>
            </a: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자율 수립 및 연 1회 자율 공시</a:t>
            </a:r>
            <a:endParaRPr sz="1800">
              <a:solidFill>
                <a:srgbClr val="536A8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(6월 중 가이드라인 제시, 하반기 부터 공시)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세제 지원, 우수기업 표창, 모범 납세자 선정 우대 등 인센티브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자발적 참여 유도</a:t>
            </a:r>
            <a:endParaRPr/>
          </a:p>
        </p:txBody>
      </p:sp>
      <p:sp>
        <p:nvSpPr>
          <p:cNvPr id="265" name="Google Shape;265;p7"/>
          <p:cNvSpPr/>
          <p:nvPr/>
        </p:nvSpPr>
        <p:spPr>
          <a:xfrm>
            <a:off x="8737308" y="4923432"/>
            <a:ext cx="7950492" cy="894716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수익성 ·시장 평가 양호 기업들로 구성된 ‘코리아 밸류업 지수’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 판단 지원 (9월). 해당 지수 추종 </a:t>
            </a: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ETF 출시·상장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(12월)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8767882" y="6360602"/>
            <a:ext cx="7950492" cy="521723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주요 투자지표(PBR·PER·ROE)분기별 공표.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배당성향·배당수익률 연 1회 공표</a:t>
            </a:r>
            <a:endParaRPr/>
          </a:p>
        </p:txBody>
      </p:sp>
      <p:sp>
        <p:nvSpPr>
          <p:cNvPr id="267" name="Google Shape;267;p7"/>
          <p:cNvSpPr/>
          <p:nvPr/>
        </p:nvSpPr>
        <p:spPr>
          <a:xfrm>
            <a:off x="10049304" y="1638300"/>
            <a:ext cx="5387648" cy="73071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4F8FB"/>
              </a:gs>
              <a:gs pos="74000">
                <a:srgbClr val="AEC5E1"/>
              </a:gs>
              <a:gs pos="83000">
                <a:srgbClr val="AEC5E1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  <a:effectLst>
            <a:outerShdw blurRad="152400" rotWithShape="0" algn="tl" dir="2700000" dist="38100">
              <a:srgbClr val="000000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기업 밸류업 지원 방안 주요 내용</a:t>
            </a:r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>
            <a:off x="8921750" y="3812653"/>
            <a:ext cx="7512050" cy="48778"/>
            <a:chOff x="8915400" y="3598790"/>
            <a:chExt cx="7216140" cy="50438"/>
          </a:xfrm>
        </p:grpSpPr>
        <p:pic>
          <p:nvPicPr>
            <p:cNvPr id="269" name="Google Shape;269;p7"/>
            <p:cNvPicPr preferRelativeResize="0"/>
            <p:nvPr/>
          </p:nvPicPr>
          <p:blipFill rotWithShape="1">
            <a:blip r:embed="rId8">
              <a:alphaModFix/>
            </a:blip>
            <a:srcRect b="-3" l="26074" r="0" t="-19992"/>
            <a:stretch/>
          </p:blipFill>
          <p:spPr>
            <a:xfrm rot="10800000">
              <a:off x="8915400" y="3598790"/>
              <a:ext cx="3589020" cy="50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7"/>
            <p:cNvPicPr preferRelativeResize="0"/>
            <p:nvPr/>
          </p:nvPicPr>
          <p:blipFill rotWithShape="1">
            <a:blip r:embed="rId8">
              <a:alphaModFix/>
            </a:blip>
            <a:srcRect b="-3" l="26074" r="0" t="-19992"/>
            <a:stretch/>
          </p:blipFill>
          <p:spPr>
            <a:xfrm rot="10800000">
              <a:off x="12542520" y="3599150"/>
              <a:ext cx="3589020" cy="500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7"/>
          <p:cNvSpPr/>
          <p:nvPr/>
        </p:nvSpPr>
        <p:spPr>
          <a:xfrm>
            <a:off x="8724608" y="7424780"/>
            <a:ext cx="7950492" cy="521723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6A86"/>
                </a:solidFill>
                <a:latin typeface="Arial"/>
                <a:ea typeface="Arial"/>
                <a:cs typeface="Arial"/>
                <a:sym typeface="Arial"/>
              </a:rPr>
              <a:t>‘스튜어드십 코드*’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기업가치 제고 계획 관련 점검 내용 반영해 개정 (상반기)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8475557" y="8671713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FB1"/>
                </a:solidFill>
                <a:latin typeface="Arial"/>
                <a:ea typeface="Arial"/>
                <a:cs typeface="Arial"/>
                <a:sym typeface="Arial"/>
              </a:rPr>
              <a:t>자료:금융위원회</a:t>
            </a:r>
            <a:endParaRPr/>
          </a:p>
        </p:txBody>
      </p:sp>
      <p:sp>
        <p:nvSpPr>
          <p:cNvPr id="273" name="Google Shape;273;p7"/>
          <p:cNvSpPr txBox="1"/>
          <p:nvPr/>
        </p:nvSpPr>
        <p:spPr>
          <a:xfrm>
            <a:off x="8729636" y="7974568"/>
            <a:ext cx="5795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FB1"/>
                </a:solidFill>
                <a:latin typeface="Arial"/>
                <a:ea typeface="Arial"/>
                <a:cs typeface="Arial"/>
                <a:sym typeface="Arial"/>
              </a:rPr>
              <a:t>*기관투자자가 타인 자산 관리 책임을 다하기 위한 행동 지침</a:t>
            </a:r>
            <a:endParaRPr/>
          </a:p>
        </p:txBody>
      </p:sp>
      <p:pic>
        <p:nvPicPr>
          <p:cNvPr descr="연합뉴스 - 나무위키" id="274" name="Google Shape;27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77069" y="8526873"/>
            <a:ext cx="1651000" cy="520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현대 오피스 빌딩의 아이소 메트릭 뷰" id="275" name="Google Shape;275;p7"/>
          <p:cNvPicPr preferRelativeResize="0"/>
          <p:nvPr/>
        </p:nvPicPr>
        <p:blipFill rotWithShape="1">
          <a:blip r:embed="rId10">
            <a:alphaModFix/>
          </a:blip>
          <a:srcRect b="7827" l="0" r="0" t="0"/>
          <a:stretch/>
        </p:blipFill>
        <p:spPr>
          <a:xfrm>
            <a:off x="15780353" y="1473968"/>
            <a:ext cx="1170340" cy="1078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8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8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285" name="Google Shape;285;p8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관련 소비자 설문조사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8"/>
          <p:cNvPicPr preferRelativeResize="0"/>
          <p:nvPr/>
        </p:nvPicPr>
        <p:blipFill rotWithShape="1">
          <a:blip r:embed="rId5">
            <a:alphaModFix/>
          </a:blip>
          <a:srcRect b="0" l="0" r="39362" t="7510"/>
          <a:stretch/>
        </p:blipFill>
        <p:spPr>
          <a:xfrm>
            <a:off x="12738100" y="3962399"/>
            <a:ext cx="4254500" cy="431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 txBox="1"/>
          <p:nvPr/>
        </p:nvSpPr>
        <p:spPr>
          <a:xfrm>
            <a:off x="1847238" y="3403600"/>
            <a:ext cx="28841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ESG경영에 대한 인식</a:t>
            </a:r>
            <a:endParaRPr/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6">
            <a:alphaModFix/>
          </a:blip>
          <a:srcRect b="0" l="0" r="25550" t="6528"/>
          <a:stretch/>
        </p:blipFill>
        <p:spPr>
          <a:xfrm>
            <a:off x="1143000" y="3937000"/>
            <a:ext cx="4292600" cy="436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7">
            <a:alphaModFix/>
          </a:blip>
          <a:srcRect b="0" l="0" r="27863" t="8413"/>
          <a:stretch/>
        </p:blipFill>
        <p:spPr>
          <a:xfrm>
            <a:off x="6655307" y="4013201"/>
            <a:ext cx="4301440" cy="428914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7231452" y="3403600"/>
            <a:ext cx="335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ESG경영에 대한 관심수준</a:t>
            </a:r>
            <a:endParaRPr/>
          </a:p>
        </p:txBody>
      </p:sp>
      <p:sp>
        <p:nvSpPr>
          <p:cNvPr id="293" name="Google Shape;293;p8"/>
          <p:cNvSpPr txBox="1"/>
          <p:nvPr/>
        </p:nvSpPr>
        <p:spPr>
          <a:xfrm>
            <a:off x="11771964" y="3406835"/>
            <a:ext cx="61189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ESG경영의 일상 소비생활과 관련성에 대한 동의수준</a:t>
            </a:r>
            <a:endParaRPr/>
          </a:p>
        </p:txBody>
      </p:sp>
      <p:pic>
        <p:nvPicPr>
          <p:cNvPr id="294" name="Google Shape;29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3899078" y="6100147"/>
            <a:ext cx="4432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458325" y="6108700"/>
            <a:ext cx="4432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"/>
          <p:cNvSpPr txBox="1"/>
          <p:nvPr/>
        </p:nvSpPr>
        <p:spPr>
          <a:xfrm>
            <a:off x="2692400" y="6908800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긍정적</a:t>
            </a:r>
            <a:endParaRPr/>
          </a:p>
        </p:txBody>
      </p:sp>
      <p:sp>
        <p:nvSpPr>
          <p:cNvPr id="297" name="Google Shape;297;p8"/>
          <p:cNvSpPr txBox="1"/>
          <p:nvPr/>
        </p:nvSpPr>
        <p:spPr>
          <a:xfrm>
            <a:off x="4051300" y="6455907"/>
            <a:ext cx="88357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매우 긍정</a:t>
            </a:r>
            <a:endParaRPr/>
          </a:p>
        </p:txBody>
      </p:sp>
      <p:sp>
        <p:nvSpPr>
          <p:cNvPr id="298" name="Google Shape;298;p8"/>
          <p:cNvSpPr txBox="1"/>
          <p:nvPr/>
        </p:nvSpPr>
        <p:spPr>
          <a:xfrm>
            <a:off x="3497426" y="4610420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그저 그렇다</a:t>
            </a:r>
            <a:endParaRPr/>
          </a:p>
        </p:txBody>
      </p:sp>
      <p:sp>
        <p:nvSpPr>
          <p:cNvPr id="299" name="Google Shape;299;p8"/>
          <p:cNvSpPr txBox="1"/>
          <p:nvPr/>
        </p:nvSpPr>
        <p:spPr>
          <a:xfrm>
            <a:off x="9582150" y="6853098"/>
            <a:ext cx="511679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보통</a:t>
            </a:r>
            <a:endParaRPr/>
          </a:p>
        </p:txBody>
      </p:sp>
      <p:sp>
        <p:nvSpPr>
          <p:cNvPr id="300" name="Google Shape;300;p8"/>
          <p:cNvSpPr txBox="1"/>
          <p:nvPr/>
        </p:nvSpPr>
        <p:spPr>
          <a:xfrm>
            <a:off x="9394825" y="5375593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매우 그렇다</a:t>
            </a:r>
            <a:endParaRPr/>
          </a:p>
        </p:txBody>
      </p:sp>
      <p:sp>
        <p:nvSpPr>
          <p:cNvPr id="301" name="Google Shape;301;p8"/>
          <p:cNvSpPr txBox="1"/>
          <p:nvPr/>
        </p:nvSpPr>
        <p:spPr>
          <a:xfrm>
            <a:off x="9328484" y="4510702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그렇지 않다</a:t>
            </a:r>
            <a:endParaRPr/>
          </a:p>
        </p:txBody>
      </p:sp>
      <p:sp>
        <p:nvSpPr>
          <p:cNvPr id="302" name="Google Shape;302;p8"/>
          <p:cNvSpPr txBox="1"/>
          <p:nvPr/>
        </p:nvSpPr>
        <p:spPr>
          <a:xfrm>
            <a:off x="7679167" y="4294467"/>
            <a:ext cx="1418978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C2C2F0"/>
                </a:solidFill>
                <a:latin typeface="Arial"/>
                <a:ea typeface="Arial"/>
                <a:cs typeface="Arial"/>
                <a:sym typeface="Arial"/>
              </a:rPr>
              <a:t>전혀 그렇지 않다</a:t>
            </a:r>
            <a:endParaRPr/>
          </a:p>
        </p:txBody>
      </p:sp>
      <p:sp>
        <p:nvSpPr>
          <p:cNvPr id="303" name="Google Shape;303;p8"/>
          <p:cNvSpPr txBox="1"/>
          <p:nvPr/>
        </p:nvSpPr>
        <p:spPr>
          <a:xfrm>
            <a:off x="7768521" y="6408995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그렇다</a:t>
            </a:r>
            <a:endParaRPr/>
          </a:p>
        </p:txBody>
      </p:sp>
      <p:sp>
        <p:nvSpPr>
          <p:cNvPr id="304" name="Google Shape;304;p8"/>
          <p:cNvSpPr txBox="1"/>
          <p:nvPr/>
        </p:nvSpPr>
        <p:spPr>
          <a:xfrm>
            <a:off x="13964852" y="6633152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그렇다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15774207" y="6658572"/>
            <a:ext cx="511679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보통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15250666" y="5339811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매우 그렇다</a:t>
            </a:r>
            <a:endParaRPr/>
          </a:p>
        </p:txBody>
      </p:sp>
      <p:sp>
        <p:nvSpPr>
          <p:cNvPr id="307" name="Google Shape;307;p8"/>
          <p:cNvSpPr txBox="1"/>
          <p:nvPr/>
        </p:nvSpPr>
        <p:spPr>
          <a:xfrm>
            <a:off x="15117316" y="4459901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그렇지 않다</a:t>
            </a:r>
            <a:endParaRPr/>
          </a:p>
        </p:txBody>
      </p:sp>
      <p:sp>
        <p:nvSpPr>
          <p:cNvPr id="308" name="Google Shape;308;p8"/>
          <p:cNvSpPr txBox="1"/>
          <p:nvPr/>
        </p:nvSpPr>
        <p:spPr>
          <a:xfrm>
            <a:off x="13668024" y="4157941"/>
            <a:ext cx="1418978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C2C2F0"/>
                </a:solidFill>
                <a:latin typeface="Arial"/>
                <a:ea typeface="Arial"/>
                <a:cs typeface="Arial"/>
                <a:sym typeface="Arial"/>
              </a:rPr>
              <a:t>전혀 그렇지 않다</a:t>
            </a:r>
            <a:endParaRPr/>
          </a:p>
        </p:txBody>
      </p:sp>
      <p:sp>
        <p:nvSpPr>
          <p:cNvPr id="309" name="Google Shape;309;p8"/>
          <p:cNvSpPr txBox="1"/>
          <p:nvPr/>
        </p:nvSpPr>
        <p:spPr>
          <a:xfrm>
            <a:off x="15345590" y="8962873"/>
            <a:ext cx="1946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FB1"/>
                </a:solidFill>
                <a:latin typeface="Arial"/>
                <a:ea typeface="Arial"/>
                <a:cs typeface="Arial"/>
                <a:sym typeface="Arial"/>
              </a:rPr>
              <a:t>자료:한국소비자원</a:t>
            </a:r>
            <a:endParaRPr/>
          </a:p>
        </p:txBody>
      </p:sp>
      <p:sp>
        <p:nvSpPr>
          <p:cNvPr id="310" name="Google Shape;310;p8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00" u="none" strike="noStrike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프로젝</a:t>
            </a:r>
            <a:r>
              <a:rPr lang="ko-KR" sz="5200">
                <a:solidFill>
                  <a:srgbClr val="3452F0"/>
                </a:solidFill>
                <a:latin typeface="Arial"/>
                <a:ea typeface="Arial"/>
                <a:cs typeface="Arial"/>
                <a:sym typeface="Arial"/>
              </a:rPr>
              <a:t>트 개요</a:t>
            </a:r>
            <a:endParaRPr b="0" i="0" sz="5200" u="none" strike="noStrike">
              <a:solidFill>
                <a:srgbClr val="3452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01. 프로젝트 개요</a:t>
            </a:r>
            <a:endParaRPr/>
          </a:p>
        </p:txBody>
      </p:sp>
      <p:sp>
        <p:nvSpPr>
          <p:cNvPr id="319" name="Google Shape;319;p9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ESG_master</a:t>
            </a:r>
            <a:endParaRPr b="0" i="0" sz="2000" u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15618952" y="495300"/>
            <a:ext cx="1640348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 txBox="1"/>
          <p:nvPr/>
        </p:nvSpPr>
        <p:spPr>
          <a:xfrm>
            <a:off x="1016000" y="2552700"/>
            <a:ext cx="6375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ESG 관련 소비자 설문조사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7800" y="4000011"/>
            <a:ext cx="4136358" cy="4126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9"/>
          <p:cNvSpPr txBox="1"/>
          <p:nvPr/>
        </p:nvSpPr>
        <p:spPr>
          <a:xfrm>
            <a:off x="1303366" y="3278100"/>
            <a:ext cx="39971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소비자는 ESG경영을 실천하는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기업에 투자 할 수 있을 것이다</a:t>
            </a:r>
            <a:endParaRPr/>
          </a:p>
        </p:txBody>
      </p:sp>
      <p:pic>
        <p:nvPicPr>
          <p:cNvPr id="324" name="Google Shape;3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8547" y="4102100"/>
            <a:ext cx="4055453" cy="402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79770" y="4013201"/>
            <a:ext cx="4011803" cy="412534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"/>
          <p:cNvSpPr txBox="1"/>
          <p:nvPr/>
        </p:nvSpPr>
        <p:spPr>
          <a:xfrm>
            <a:off x="6367509" y="3259000"/>
            <a:ext cx="54044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Q5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소비자는 ESG에 특화된 금융상품(ESG펀드, 사회적책임 채권 등)에 투자할 수 있을 것이다.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"/>
          <p:cNvSpPr txBox="1"/>
          <p:nvPr/>
        </p:nvSpPr>
        <p:spPr>
          <a:xfrm>
            <a:off x="11931603" y="3428605"/>
            <a:ext cx="5416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Q6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ESG 경영평가 결과는 믿을만 하다고 생각한다</a:t>
            </a:r>
            <a:endParaRPr/>
          </a:p>
        </p:txBody>
      </p:sp>
      <p:pic>
        <p:nvPicPr>
          <p:cNvPr id="328" name="Google Shape;32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3899078" y="6100147"/>
            <a:ext cx="4432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458325" y="6108700"/>
            <a:ext cx="4432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9"/>
          <p:cNvSpPr txBox="1"/>
          <p:nvPr/>
        </p:nvSpPr>
        <p:spPr>
          <a:xfrm>
            <a:off x="2339773" y="6725025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그렇다</a:t>
            </a:r>
            <a:endParaRPr/>
          </a:p>
        </p:txBody>
      </p:sp>
      <p:sp>
        <p:nvSpPr>
          <p:cNvPr id="331" name="Google Shape;331;p9"/>
          <p:cNvSpPr txBox="1"/>
          <p:nvPr/>
        </p:nvSpPr>
        <p:spPr>
          <a:xfrm>
            <a:off x="3919635" y="6954327"/>
            <a:ext cx="511679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보통</a:t>
            </a:r>
            <a:endParaRPr/>
          </a:p>
        </p:txBody>
      </p:sp>
      <p:sp>
        <p:nvSpPr>
          <p:cNvPr id="332" name="Google Shape;332;p9"/>
          <p:cNvSpPr txBox="1"/>
          <p:nvPr/>
        </p:nvSpPr>
        <p:spPr>
          <a:xfrm>
            <a:off x="3858220" y="5529481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매우 그렇다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9582150" y="6853098"/>
            <a:ext cx="511679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보통</a:t>
            </a:r>
            <a:endParaRPr/>
          </a:p>
        </p:txBody>
      </p:sp>
      <p:sp>
        <p:nvSpPr>
          <p:cNvPr id="334" name="Google Shape;334;p9"/>
          <p:cNvSpPr txBox="1"/>
          <p:nvPr/>
        </p:nvSpPr>
        <p:spPr>
          <a:xfrm>
            <a:off x="9394825" y="5375593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매우 그렇다</a:t>
            </a:r>
            <a:endParaRPr/>
          </a:p>
        </p:txBody>
      </p:sp>
      <p:sp>
        <p:nvSpPr>
          <p:cNvPr id="335" name="Google Shape;335;p9"/>
          <p:cNvSpPr txBox="1"/>
          <p:nvPr/>
        </p:nvSpPr>
        <p:spPr>
          <a:xfrm>
            <a:off x="9328484" y="4510702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그렇지 않다</a:t>
            </a:r>
            <a:endParaRPr/>
          </a:p>
        </p:txBody>
      </p:sp>
      <p:sp>
        <p:nvSpPr>
          <p:cNvPr id="336" name="Google Shape;336;p9"/>
          <p:cNvSpPr txBox="1"/>
          <p:nvPr/>
        </p:nvSpPr>
        <p:spPr>
          <a:xfrm>
            <a:off x="7679167" y="4294467"/>
            <a:ext cx="1418978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C2C2F0"/>
                </a:solidFill>
                <a:latin typeface="Arial"/>
                <a:ea typeface="Arial"/>
                <a:cs typeface="Arial"/>
                <a:sym typeface="Arial"/>
              </a:rPr>
              <a:t>전혀 그렇지 않다</a:t>
            </a:r>
            <a:endParaRPr/>
          </a:p>
        </p:txBody>
      </p:sp>
      <p:sp>
        <p:nvSpPr>
          <p:cNvPr id="337" name="Google Shape;337;p9"/>
          <p:cNvSpPr txBox="1"/>
          <p:nvPr/>
        </p:nvSpPr>
        <p:spPr>
          <a:xfrm>
            <a:off x="7768521" y="6408995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그렇다</a:t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13403690" y="6082185"/>
            <a:ext cx="675185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9999"/>
                </a:solidFill>
                <a:latin typeface="Arial"/>
                <a:ea typeface="Arial"/>
                <a:cs typeface="Arial"/>
                <a:sym typeface="Arial"/>
              </a:rPr>
              <a:t>그렇다</a:t>
            </a:r>
            <a:endParaRPr/>
          </a:p>
        </p:txBody>
      </p:sp>
      <p:sp>
        <p:nvSpPr>
          <p:cNvPr id="339" name="Google Shape;339;p9"/>
          <p:cNvSpPr txBox="1"/>
          <p:nvPr/>
        </p:nvSpPr>
        <p:spPr>
          <a:xfrm>
            <a:off x="15436548" y="6987388"/>
            <a:ext cx="511679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66B3FF"/>
                </a:solidFill>
                <a:latin typeface="Arial"/>
                <a:ea typeface="Arial"/>
                <a:cs typeface="Arial"/>
                <a:sym typeface="Arial"/>
              </a:rPr>
              <a:t>보통</a:t>
            </a:r>
            <a:endParaRPr/>
          </a:p>
        </p:txBody>
      </p:sp>
      <p:sp>
        <p:nvSpPr>
          <p:cNvPr id="340" name="Google Shape;340;p9"/>
          <p:cNvSpPr txBox="1"/>
          <p:nvPr/>
        </p:nvSpPr>
        <p:spPr>
          <a:xfrm>
            <a:off x="15250666" y="5339811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그렇지 않다</a:t>
            </a:r>
            <a:endParaRPr/>
          </a:p>
        </p:txBody>
      </p:sp>
      <p:sp>
        <p:nvSpPr>
          <p:cNvPr id="341" name="Google Shape;341;p9"/>
          <p:cNvSpPr txBox="1"/>
          <p:nvPr/>
        </p:nvSpPr>
        <p:spPr>
          <a:xfrm>
            <a:off x="15117316" y="4459901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매우 그렇다</a:t>
            </a:r>
            <a:endParaRPr/>
          </a:p>
        </p:txBody>
      </p:sp>
      <p:sp>
        <p:nvSpPr>
          <p:cNvPr id="342" name="Google Shape;342;p9"/>
          <p:cNvSpPr txBox="1"/>
          <p:nvPr/>
        </p:nvSpPr>
        <p:spPr>
          <a:xfrm>
            <a:off x="13668024" y="4157941"/>
            <a:ext cx="1418978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C2C2F0"/>
                </a:solidFill>
                <a:latin typeface="Arial"/>
                <a:ea typeface="Arial"/>
                <a:cs typeface="Arial"/>
                <a:sym typeface="Arial"/>
              </a:rPr>
              <a:t>전혀 그렇지 않다</a:t>
            </a:r>
            <a:endParaRPr/>
          </a:p>
        </p:txBody>
      </p:sp>
      <p:sp>
        <p:nvSpPr>
          <p:cNvPr id="343" name="Google Shape;343;p9"/>
          <p:cNvSpPr txBox="1"/>
          <p:nvPr/>
        </p:nvSpPr>
        <p:spPr>
          <a:xfrm>
            <a:off x="3396094" y="4510702"/>
            <a:ext cx="1047082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그렇지 않다</a:t>
            </a:r>
            <a:endParaRPr/>
          </a:p>
        </p:txBody>
      </p:sp>
      <p:sp>
        <p:nvSpPr>
          <p:cNvPr id="344" name="Google Shape;344;p9"/>
          <p:cNvSpPr txBox="1"/>
          <p:nvPr/>
        </p:nvSpPr>
        <p:spPr>
          <a:xfrm>
            <a:off x="2133600" y="4130872"/>
            <a:ext cx="1418978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C2C2F0"/>
                </a:solidFill>
                <a:latin typeface="Arial"/>
                <a:ea typeface="Arial"/>
                <a:cs typeface="Arial"/>
                <a:sym typeface="Arial"/>
              </a:rPr>
              <a:t>전혀 그렇지 않다</a:t>
            </a:r>
            <a:endParaRPr/>
          </a:p>
        </p:txBody>
      </p:sp>
      <p:sp>
        <p:nvSpPr>
          <p:cNvPr id="345" name="Google Shape;345;p9"/>
          <p:cNvSpPr txBox="1"/>
          <p:nvPr/>
        </p:nvSpPr>
        <p:spPr>
          <a:xfrm>
            <a:off x="15345590" y="8962873"/>
            <a:ext cx="1946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FB1"/>
                </a:solidFill>
                <a:latin typeface="Arial"/>
                <a:ea typeface="Arial"/>
                <a:cs typeface="Arial"/>
                <a:sym typeface="Arial"/>
              </a:rPr>
              <a:t>자료:한국소비자원</a:t>
            </a:r>
            <a:endParaRPr/>
          </a:p>
        </p:txBody>
      </p:sp>
      <p:sp>
        <p:nvSpPr>
          <p:cNvPr id="346" name="Google Shape;346;p9"/>
          <p:cNvSpPr txBox="1"/>
          <p:nvPr/>
        </p:nvSpPr>
        <p:spPr>
          <a:xfrm>
            <a:off x="15062200" y="9626600"/>
            <a:ext cx="2209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07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